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37.xml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33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34.xml"/>
  <Override ContentType="application/vnd.openxmlformats-officedocument.presentationml.notesSlide+xml" PartName="/ppt/notesSlides/notesSlide3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35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39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36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custom-properties+xml" PartName="/docProps/custom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35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34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33.xml"/>
  <Override ContentType="application/vnd.openxmlformats-officedocument.presentationml.slide+xml" PartName="/ppt/slides/slide38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9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32.xml"/>
  <Override ContentType="application/vnd.openxmlformats-officedocument.presentationml.slide+xml" PartName="/ppt/slides/slide37.xml"/>
  <Override ContentType="application/vnd.openxmlformats-officedocument.presentationml.slide+xml" PartName="/ppt/slides/slide1.xml"/>
  <Override ContentType="application/vnd.openxmlformats-officedocument.presentationml.slide+xml" PartName="/ppt/slides/slide28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36.xml"/>
  <Override ContentType="application/vnd.openxmlformats-officedocument.presentationml.slide+xml" PartName="/ppt/slides/slide31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custom-properties" Target="docProps/custom.xml"/><Relationship Id="rId2" Type="http://schemas.openxmlformats.org/package/2006/relationships/metadata/core-properties" Target="docProps/core.xml"/><Relationship Id="rId3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  <p:sldId id="286" r:id="rId36"/>
    <p:sldId id="287" r:id="rId37"/>
    <p:sldId id="288" r:id="rId38"/>
    <p:sldId id="289" r:id="rId39"/>
    <p:sldId id="290" r:id="rId40"/>
    <p:sldId id="291" r:id="rId41"/>
    <p:sldId id="292" r:id="rId42"/>
    <p:sldId id="293" r:id="rId43"/>
    <p:sldId id="294" r:id="rId44"/>
  </p:sldIdLst>
  <p:sldSz cy="6858000" cx="9144000"/>
  <p:notesSz cx="6858000" cy="9144000"/>
  <p:embeddedFontLst>
    <p:embeddedFont>
      <p:font typeface="Tahoma"/>
      <p:regular r:id="rId45"/>
      <p:bold r:id="rId46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  <p:ext uri="{2D200454-40CA-4A62-9FC3-DE9A4176ACB9}">
      <p15:notesGuideLst>
        <p15:guide id="1" orient="horz" pos="2880">
          <p15:clr>
            <a:srgbClr val="000000"/>
          </p15:clr>
        </p15:guide>
        <p15:guide id="2" pos="2160">
          <p15:clr>
            <a:srgbClr val="000000"/>
          </p15:clr>
        </p15:guide>
      </p15:notesGuideLst>
    </p:ext>
    <p:ext uri="http://customooxmlschemas.google.com/">
      <go:slidesCustomData xmlns:go="http://customooxmlschemas.google.com/" r:id="rId47" roundtripDataSignature="AMtx7mjmWM4TVpHc4HubI8MeRpRqFxx4n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2880"/>
      </p:guideLst>
    </p:cSldViewPr>
  </p:slideViewPr>
  <p:notesViewPr>
    <p:cSldViewPr snapToGrid="0">
      <p:cViewPr varScale="1">
        <p:scale>
          <a:sx n="100" d="100"/>
          <a:sy n="100" d="100"/>
        </p:scale>
        <p:origin x="0" y="0"/>
      </p:cViewPr>
      <p:guideLst>
        <p:guide pos="2880" orient="horz"/>
        <p:guide pos="2160"/>
      </p:guideLst>
    </p:cSldViewPr>
  </p:notesViewPr>
</p:viewPr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slide" Target="slides/slide35.xml"/><Relationship Id="rId20" Type="http://schemas.openxmlformats.org/officeDocument/2006/relationships/slide" Target="slides/slide15.xml"/><Relationship Id="rId42" Type="http://schemas.openxmlformats.org/officeDocument/2006/relationships/slide" Target="slides/slide37.xml"/><Relationship Id="rId41" Type="http://schemas.openxmlformats.org/officeDocument/2006/relationships/slide" Target="slides/slide36.xml"/><Relationship Id="rId22" Type="http://schemas.openxmlformats.org/officeDocument/2006/relationships/slide" Target="slides/slide17.xml"/><Relationship Id="rId44" Type="http://schemas.openxmlformats.org/officeDocument/2006/relationships/slide" Target="slides/slide39.xml"/><Relationship Id="rId21" Type="http://schemas.openxmlformats.org/officeDocument/2006/relationships/slide" Target="slides/slide16.xml"/><Relationship Id="rId43" Type="http://schemas.openxmlformats.org/officeDocument/2006/relationships/slide" Target="slides/slide38.xml"/><Relationship Id="rId24" Type="http://schemas.openxmlformats.org/officeDocument/2006/relationships/slide" Target="slides/slide19.xml"/><Relationship Id="rId46" Type="http://schemas.openxmlformats.org/officeDocument/2006/relationships/font" Target="fonts/Tahoma-bold.fntdata"/><Relationship Id="rId23" Type="http://schemas.openxmlformats.org/officeDocument/2006/relationships/slide" Target="slides/slide18.xml"/><Relationship Id="rId45" Type="http://schemas.openxmlformats.org/officeDocument/2006/relationships/font" Target="fonts/Tahoma-regular.fntdata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47" Type="http://customschemas.google.com/relationships/presentationmetadata" Target="metadata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slide" Target="slides/slide24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slide" Target="slides/slide26.xml"/><Relationship Id="rId30" Type="http://schemas.openxmlformats.org/officeDocument/2006/relationships/slide" Target="slides/slide25.xml"/><Relationship Id="rId11" Type="http://schemas.openxmlformats.org/officeDocument/2006/relationships/slide" Target="slides/slide6.xml"/><Relationship Id="rId33" Type="http://schemas.openxmlformats.org/officeDocument/2006/relationships/slide" Target="slides/slide28.xml"/><Relationship Id="rId10" Type="http://schemas.openxmlformats.org/officeDocument/2006/relationships/slide" Target="slides/slide5.xml"/><Relationship Id="rId32" Type="http://schemas.openxmlformats.org/officeDocument/2006/relationships/slide" Target="slides/slide27.xml"/><Relationship Id="rId13" Type="http://schemas.openxmlformats.org/officeDocument/2006/relationships/slide" Target="slides/slide8.xml"/><Relationship Id="rId35" Type="http://schemas.openxmlformats.org/officeDocument/2006/relationships/slide" Target="slides/slide30.xml"/><Relationship Id="rId12" Type="http://schemas.openxmlformats.org/officeDocument/2006/relationships/slide" Target="slides/slide7.xml"/><Relationship Id="rId34" Type="http://schemas.openxmlformats.org/officeDocument/2006/relationships/slide" Target="slides/slide29.xml"/><Relationship Id="rId15" Type="http://schemas.openxmlformats.org/officeDocument/2006/relationships/slide" Target="slides/slide10.xml"/><Relationship Id="rId37" Type="http://schemas.openxmlformats.org/officeDocument/2006/relationships/slide" Target="slides/slide32.xml"/><Relationship Id="rId14" Type="http://schemas.openxmlformats.org/officeDocument/2006/relationships/slide" Target="slides/slide9.xml"/><Relationship Id="rId36" Type="http://schemas.openxmlformats.org/officeDocument/2006/relationships/slide" Target="slides/slide31.xml"/><Relationship Id="rId17" Type="http://schemas.openxmlformats.org/officeDocument/2006/relationships/slide" Target="slides/slide12.xml"/><Relationship Id="rId39" Type="http://schemas.openxmlformats.org/officeDocument/2006/relationships/slide" Target="slides/slide34.xml"/><Relationship Id="rId16" Type="http://schemas.openxmlformats.org/officeDocument/2006/relationships/slide" Target="slides/slide11.xml"/><Relationship Id="rId38" Type="http://schemas.openxmlformats.org/officeDocument/2006/relationships/slide" Target="slides/slide33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12" type="sldNum"/>
          </p:nvPr>
        </p:nvSpPr>
        <p:spPr>
          <a:xfrm>
            <a:off x="3884612" y="8685212"/>
            <a:ext cx="2970212" cy="455612"/>
          </a:xfrm>
          <a:prstGeom prst="rect">
            <a:avLst/>
          </a:prstGeom>
          <a:noFill/>
          <a:ln>
            <a:noFill/>
          </a:ln>
        </p:spPr>
        <p:txBody>
          <a:bodyPr anchorCtr="0" anchor="b" bIns="46800" lIns="90000" spcFirstLastPara="1" rIns="90000" wrap="square" tIns="468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1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/>
          </a:p>
        </p:txBody>
      </p:sp>
      <p:sp>
        <p:nvSpPr>
          <p:cNvPr id="4" name="Google Shape;4;n"/>
          <p:cNvSpPr/>
          <p:nvPr/>
        </p:nvSpPr>
        <p:spPr>
          <a:xfrm>
            <a:off x="0" y="0"/>
            <a:ext cx="6858000" cy="9144000"/>
          </a:xfrm>
          <a:prstGeom prst="roundRect">
            <a:avLst>
              <a:gd fmla="val 5" name="adj"/>
            </a:avLst>
          </a:pr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" name="Google Shape;5;n"/>
          <p:cNvSpPr txBox="1"/>
          <p:nvPr>
            <p:ph idx="2" type="hdr"/>
          </p:nvPr>
        </p:nvSpPr>
        <p:spPr>
          <a:xfrm>
            <a:off x="0" y="0"/>
            <a:ext cx="2970212" cy="455612"/>
          </a:xfrm>
          <a:prstGeom prst="rect">
            <a:avLst/>
          </a:prstGeom>
          <a:noFill/>
          <a:ln>
            <a:noFill/>
          </a:ln>
        </p:spPr>
        <p:txBody>
          <a:bodyPr anchorCtr="0" anchor="t" bIns="46800" lIns="90000" spcFirstLastPara="1" rIns="90000" wrap="square" tIns="468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" name="Google Shape;6;n"/>
          <p:cNvSpPr txBox="1"/>
          <p:nvPr>
            <p:ph idx="10" type="dt"/>
          </p:nvPr>
        </p:nvSpPr>
        <p:spPr>
          <a:xfrm>
            <a:off x="3884612" y="0"/>
            <a:ext cx="2970212" cy="455612"/>
          </a:xfrm>
          <a:prstGeom prst="rect">
            <a:avLst/>
          </a:prstGeom>
          <a:noFill/>
          <a:ln>
            <a:noFill/>
          </a:ln>
        </p:spPr>
        <p:txBody>
          <a:bodyPr anchorCtr="0" anchor="t" bIns="46800" lIns="90000" spcFirstLastPara="1" rIns="90000" wrap="square" tIns="46800">
            <a:noAutofit/>
          </a:bodyPr>
          <a:lstStyle>
            <a:lvl1pPr lv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" name="Google Shape;7;n"/>
          <p:cNvSpPr/>
          <p:nvPr>
            <p:ph idx="3" type="sldImg"/>
          </p:nvPr>
        </p:nvSpPr>
        <p:spPr>
          <a:xfrm>
            <a:off x="1143000" y="685800"/>
            <a:ext cx="4570412" cy="3427412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cap="sq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8" name="Google Shape;8;n"/>
          <p:cNvSpPr txBox="1"/>
          <p:nvPr>
            <p:ph idx="1" type="body"/>
          </p:nvPr>
        </p:nvSpPr>
        <p:spPr>
          <a:xfrm>
            <a:off x="685800" y="4343400"/>
            <a:ext cx="5484812" cy="4113212"/>
          </a:xfrm>
          <a:prstGeom prst="rect">
            <a:avLst/>
          </a:prstGeom>
          <a:noFill/>
          <a:ln>
            <a:noFill/>
          </a:ln>
        </p:spPr>
        <p:txBody>
          <a:bodyPr anchorCtr="0" anchor="t" bIns="46800" lIns="90000" spcFirstLastPara="1" rIns="90000" wrap="square" tIns="4680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9" name="Google Shape;9;n"/>
          <p:cNvSpPr txBox="1"/>
          <p:nvPr>
            <p:ph idx="11" type="ftr"/>
          </p:nvPr>
        </p:nvSpPr>
        <p:spPr>
          <a:xfrm>
            <a:off x="0" y="8685212"/>
            <a:ext cx="2970212" cy="455612"/>
          </a:xfrm>
          <a:prstGeom prst="rect">
            <a:avLst/>
          </a:prstGeom>
          <a:noFill/>
          <a:ln>
            <a:noFill/>
          </a:ln>
        </p:spPr>
        <p:txBody>
          <a:bodyPr anchorCtr="0" anchor="b" bIns="46800" lIns="90000" spcFirstLastPara="1" rIns="90000" wrap="square" tIns="468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0" name="Google Shape;10;n"/>
          <p:cNvSpPr txBox="1"/>
          <p:nvPr>
            <p:ph idx="4" type="sldNum"/>
          </p:nvPr>
        </p:nvSpPr>
        <p:spPr>
          <a:xfrm>
            <a:off x="3884612" y="8685212"/>
            <a:ext cx="2970212" cy="455612"/>
          </a:xfrm>
          <a:prstGeom prst="rect">
            <a:avLst/>
          </a:prstGeom>
          <a:noFill/>
          <a:ln>
            <a:noFill/>
          </a:ln>
        </p:spPr>
        <p:txBody>
          <a:bodyPr anchorCtr="0" anchor="b" bIns="46800" lIns="90000" spcFirstLastPara="1" rIns="90000" wrap="square" tIns="468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imes New Roman"/>
              <a:buNone/>
            </a:pPr>
            <a:fld id="{00000000-1234-1234-1234-123412341234}" type="slidenum">
              <a:rPr b="0" i="0" lang="en-US" sz="120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66" name="Google Shape;66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6800" lIns="90000" spcFirstLastPara="1" rIns="90000" wrap="square" tIns="468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1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131" name="Google Shape;131;p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6800" lIns="90000" spcFirstLastPara="1" rIns="90000" wrap="square" tIns="468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12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139" name="Google Shape;139;p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6800" lIns="90000" spcFirstLastPara="1" rIns="90000" wrap="square" tIns="468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13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146" name="Google Shape;146;p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6800" lIns="90000" spcFirstLastPara="1" rIns="90000" wrap="square" tIns="468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14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153" name="Google Shape;153;p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6800" lIns="90000" spcFirstLastPara="1" rIns="90000" wrap="square" tIns="468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15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160" name="Google Shape;160;p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6800" lIns="90000" spcFirstLastPara="1" rIns="90000" wrap="square" tIns="468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16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167" name="Google Shape;167;p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6800" lIns="90000" spcFirstLastPara="1" rIns="90000" wrap="square" tIns="468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17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173" name="Google Shape;173;p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6800" lIns="90000" spcFirstLastPara="1" rIns="90000" wrap="square" tIns="468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18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180" name="Google Shape;180;p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6800" lIns="90000" spcFirstLastPara="1" rIns="90000" wrap="square" tIns="468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5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19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187" name="Google Shape;187;p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6800" lIns="90000" spcFirstLastPara="1" rIns="90000" wrap="square" tIns="468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3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20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195" name="Google Shape;195;p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6800" lIns="90000" spcFirstLastPara="1" rIns="90000" wrap="square" tIns="468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3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71" name="Google Shape;71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6800" lIns="90000" spcFirstLastPara="1" rIns="90000" wrap="square" tIns="468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0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2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202" name="Google Shape;202;p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6800" lIns="90000" spcFirstLastPara="1" rIns="90000" wrap="square" tIns="468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7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p22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209" name="Google Shape;209;p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6800" lIns="90000" spcFirstLastPara="1" rIns="90000" wrap="square" tIns="468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4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23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216" name="Google Shape;216;p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6800" lIns="90000" spcFirstLastPara="1" rIns="90000" wrap="square" tIns="468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3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p24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225" name="Google Shape;225;p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6800" lIns="90000" spcFirstLastPara="1" rIns="90000" wrap="square" tIns="468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2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p25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234" name="Google Shape;234;p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6800" lIns="90000" spcFirstLastPara="1" rIns="90000" wrap="square" tIns="468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0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p26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242" name="Google Shape;242;p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6800" lIns="90000" spcFirstLastPara="1" rIns="90000" wrap="square" tIns="468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8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p27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250" name="Google Shape;250;p2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6800" lIns="90000" spcFirstLastPara="1" rIns="90000" wrap="square" tIns="468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5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p28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257" name="Google Shape;257;p2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6800" lIns="90000" spcFirstLastPara="1" rIns="90000" wrap="square" tIns="468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2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Google Shape;263;p29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264" name="Google Shape;264;p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6800" lIns="90000" spcFirstLastPara="1" rIns="90000" wrap="square" tIns="468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0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Google Shape;271;p30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272" name="Google Shape;272;p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6800" lIns="90000" spcFirstLastPara="1" rIns="90000" wrap="square" tIns="468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4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81" name="Google Shape;81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6800" lIns="90000" spcFirstLastPara="1" rIns="90000" wrap="square" tIns="468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9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Google Shape;280;p3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281" name="Google Shape;281;p3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6800" lIns="90000" spcFirstLastPara="1" rIns="90000" wrap="square" tIns="468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6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Google Shape;287;p32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288" name="Google Shape;288;p3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6800" lIns="90000" spcFirstLastPara="1" rIns="90000" wrap="square" tIns="468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3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Google Shape;294;p33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295" name="Google Shape;295;p3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6800" lIns="90000" spcFirstLastPara="1" rIns="90000" wrap="square" tIns="468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0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Google Shape;301;p34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302" name="Google Shape;302;p3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6800" lIns="90000" spcFirstLastPara="1" rIns="90000" wrap="square" tIns="468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7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Google Shape;308;p35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309" name="Google Shape;309;p3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6800" lIns="90000" spcFirstLastPara="1" rIns="90000" wrap="square" tIns="468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4" name="Shape 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Google Shape;315;p36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316" name="Google Shape;316;p3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6800" lIns="90000" spcFirstLastPara="1" rIns="90000" wrap="square" tIns="468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2" name="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Google Shape;323;p37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324" name="Google Shape;324;p3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6800" lIns="90000" spcFirstLastPara="1" rIns="90000" wrap="square" tIns="468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0" name="Shape 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" name="Google Shape;331;p38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332" name="Google Shape;332;p3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6800" lIns="90000" spcFirstLastPara="1" rIns="90000" wrap="square" tIns="468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0" name="Shape 3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1" name="Google Shape;341;p39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342" name="Google Shape;342;p3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6800" lIns="90000" spcFirstLastPara="1" rIns="90000" wrap="square" tIns="468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7" name="Shape 3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" name="Google Shape;348;g108a973084a_0_0:notes"/>
          <p:cNvSpPr txBox="1"/>
          <p:nvPr>
            <p:ph idx="12" type="sldNum"/>
          </p:nvPr>
        </p:nvSpPr>
        <p:spPr>
          <a:xfrm>
            <a:off x="3884612" y="8685212"/>
            <a:ext cx="2970300" cy="455700"/>
          </a:xfrm>
          <a:prstGeom prst="rect">
            <a:avLst/>
          </a:prstGeom>
        </p:spPr>
        <p:txBody>
          <a:bodyPr anchorCtr="0" anchor="b" bIns="46800" lIns="90000" spcFirstLastPara="1" rIns="90000" wrap="square" tIns="468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 sz="1400">
              <a:solidFill>
                <a:srgbClr val="000000"/>
              </a:solidFill>
            </a:endParaRPr>
          </a:p>
        </p:txBody>
      </p:sp>
      <p:sp>
        <p:nvSpPr>
          <p:cNvPr id="349" name="Google Shape;349;g108a973084a_0_0:notes"/>
          <p:cNvSpPr/>
          <p:nvPr>
            <p:ph idx="2" type="sldImg"/>
          </p:nvPr>
        </p:nvSpPr>
        <p:spPr>
          <a:xfrm>
            <a:off x="1143000" y="685800"/>
            <a:ext cx="4570500" cy="34275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0" name="Google Shape;350;g108a973084a_0_0:notes"/>
          <p:cNvSpPr txBox="1"/>
          <p:nvPr>
            <p:ph idx="1" type="body"/>
          </p:nvPr>
        </p:nvSpPr>
        <p:spPr>
          <a:xfrm>
            <a:off x="685800" y="4343400"/>
            <a:ext cx="5484900" cy="4113300"/>
          </a:xfrm>
          <a:prstGeom prst="rect">
            <a:avLst/>
          </a:prstGeom>
        </p:spPr>
        <p:txBody>
          <a:bodyPr anchorCtr="0" anchor="t" bIns="46800" lIns="90000" spcFirstLastPara="1" rIns="90000" wrap="square" tIns="468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1" name="Google Shape;351;g108a973084a_0_0:notes"/>
          <p:cNvSpPr txBox="1"/>
          <p:nvPr>
            <p:ph idx="3" type="sldNum"/>
          </p:nvPr>
        </p:nvSpPr>
        <p:spPr>
          <a:xfrm>
            <a:off x="3884612" y="8685212"/>
            <a:ext cx="2970300" cy="455700"/>
          </a:xfrm>
          <a:prstGeom prst="rect">
            <a:avLst/>
          </a:prstGeom>
        </p:spPr>
        <p:txBody>
          <a:bodyPr anchorCtr="0" anchor="b" bIns="46800" lIns="90000" spcFirstLastPara="1" rIns="90000" wrap="square" tIns="468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imes New Roman"/>
              <a:buNone/>
            </a:pPr>
            <a:fld id="{00000000-1234-1234-1234-123412341234}" type="slidenum">
              <a:rPr lang="en-US"/>
              <a:t>‹#›</a:t>
            </a:fld>
            <a:endParaRPr sz="140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5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89" name="Google Shape;89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6800" lIns="90000" spcFirstLastPara="1" rIns="90000" wrap="square" tIns="468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6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96" name="Google Shape;96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6800" lIns="90000" spcFirstLastPara="1" rIns="90000" wrap="square" tIns="468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7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103" name="Google Shape;103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6800" lIns="90000" spcFirstLastPara="1" rIns="90000" wrap="square" tIns="468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8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110" name="Google Shape;110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6800" lIns="90000" spcFirstLastPara="1" rIns="90000" wrap="square" tIns="468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9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117" name="Google Shape;117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6800" lIns="90000" spcFirstLastPara="1" rIns="90000" wrap="square" tIns="468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10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124" name="Google Shape;124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6800" lIns="90000" spcFirstLastPara="1" rIns="90000" wrap="square" tIns="468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g108a973072f_0_4"/>
          <p:cNvSpPr txBox="1"/>
          <p:nvPr>
            <p:ph type="ctrTitle"/>
          </p:nvPr>
        </p:nvSpPr>
        <p:spPr>
          <a:xfrm>
            <a:off x="311708" y="992767"/>
            <a:ext cx="8520600" cy="2736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7" name="Google Shape;17;g108a973072f_0_4"/>
          <p:cNvSpPr txBox="1"/>
          <p:nvPr>
            <p:ph idx="1" type="subTitle"/>
          </p:nvPr>
        </p:nvSpPr>
        <p:spPr>
          <a:xfrm>
            <a:off x="311700" y="3778833"/>
            <a:ext cx="8520600" cy="1056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8" name="Google Shape;18;g108a973072f_0_4"/>
          <p:cNvSpPr txBox="1"/>
          <p:nvPr>
            <p:ph idx="12" type="sldNum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108a973072f_0_39"/>
          <p:cNvSpPr txBox="1"/>
          <p:nvPr>
            <p:ph hasCustomPrompt="1" type="title"/>
          </p:nvPr>
        </p:nvSpPr>
        <p:spPr>
          <a:xfrm>
            <a:off x="311700" y="1474833"/>
            <a:ext cx="8520600" cy="2618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52" name="Google Shape;52;g108a973072f_0_39"/>
          <p:cNvSpPr txBox="1"/>
          <p:nvPr>
            <p:ph idx="1" type="body"/>
          </p:nvPr>
        </p:nvSpPr>
        <p:spPr>
          <a:xfrm>
            <a:off x="311700" y="4202967"/>
            <a:ext cx="8520600" cy="1734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53" name="Google Shape;53;g108a973072f_0_39"/>
          <p:cNvSpPr txBox="1"/>
          <p:nvPr>
            <p:ph idx="12" type="sldNum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g108a973072f_0_43"/>
          <p:cNvSpPr txBox="1"/>
          <p:nvPr>
            <p:ph idx="12" type="sldNum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text on left, two objects on right" type="txAndTwoObj">
  <p:cSld name="TEXT_AND_TWO_OBJECTS"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108a973072f_0_45"/>
          <p:cNvSpPr txBox="1"/>
          <p:nvPr>
            <p:ph idx="10" type="dt"/>
          </p:nvPr>
        </p:nvSpPr>
        <p:spPr>
          <a:xfrm>
            <a:off x="301625" y="6245225"/>
            <a:ext cx="2287500" cy="474600"/>
          </a:xfrm>
          <a:prstGeom prst="rect">
            <a:avLst/>
          </a:prstGeom>
          <a:noFill/>
          <a:ln>
            <a:noFill/>
          </a:ln>
        </p:spPr>
        <p:txBody>
          <a:bodyPr anchorCtr="0" anchor="t" bIns="46800" lIns="90000" spcFirstLastPara="1" rIns="90000" wrap="square" tIns="46800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8" name="Google Shape;58;g108a973072f_0_45"/>
          <p:cNvSpPr txBox="1"/>
          <p:nvPr>
            <p:ph idx="11" type="ftr"/>
          </p:nvPr>
        </p:nvSpPr>
        <p:spPr>
          <a:xfrm>
            <a:off x="3124200" y="6245225"/>
            <a:ext cx="2894100" cy="474600"/>
          </a:xfrm>
          <a:prstGeom prst="rect">
            <a:avLst/>
          </a:prstGeom>
          <a:noFill/>
          <a:ln>
            <a:noFill/>
          </a:ln>
        </p:spPr>
        <p:txBody>
          <a:bodyPr anchorCtr="0" anchor="t" bIns="46800" lIns="90000" spcFirstLastPara="1" rIns="90000" wrap="square" tIns="46800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g108a973072f_0_45"/>
          <p:cNvSpPr txBox="1"/>
          <p:nvPr>
            <p:ph idx="12" type="sldNum"/>
          </p:nvPr>
        </p:nvSpPr>
        <p:spPr>
          <a:xfrm>
            <a:off x="6553200" y="6245225"/>
            <a:ext cx="2287500" cy="474600"/>
          </a:xfrm>
          <a:prstGeom prst="rect">
            <a:avLst/>
          </a:prstGeom>
          <a:noFill/>
          <a:ln>
            <a:noFill/>
          </a:ln>
        </p:spPr>
        <p:txBody>
          <a:bodyPr anchorCtr="0" anchor="t" bIns="46800" lIns="90000" spcFirstLastPara="1" rIns="90000" wrap="square" tIns="46800">
            <a:noAutofit/>
          </a:bodyPr>
          <a:lstStyle>
            <a:lvl1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1pPr>
            <a:lvl2pPr indent="0" lvl="1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2pPr>
            <a:lvl3pPr indent="0" lvl="2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3pPr>
            <a:lvl4pPr indent="0" lvl="3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4pPr>
            <a:lvl5pPr indent="0" lvl="4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5pPr>
            <a:lvl6pPr indent="0" lvl="5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6pPr>
            <a:lvl7pPr indent="0" lvl="6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7pPr>
            <a:lvl8pPr indent="0" lvl="7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8pPr>
            <a:lvl9pPr indent="0" lvl="8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>
              <a:solidFill>
                <a:schemeClr val="dk2"/>
              </a:solidFill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text on left, text on right">
  <p:cSld name="TITLE_AND_TWO_COLUMNS_1"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g108a973072f_0_49"/>
          <p:cNvSpPr txBox="1"/>
          <p:nvPr>
            <p:ph idx="10" type="dt"/>
          </p:nvPr>
        </p:nvSpPr>
        <p:spPr>
          <a:xfrm>
            <a:off x="301625" y="6245225"/>
            <a:ext cx="2287500" cy="474600"/>
          </a:xfrm>
          <a:prstGeom prst="rect">
            <a:avLst/>
          </a:prstGeom>
          <a:noFill/>
          <a:ln>
            <a:noFill/>
          </a:ln>
        </p:spPr>
        <p:txBody>
          <a:bodyPr anchorCtr="0" anchor="t" bIns="46800" lIns="90000" spcFirstLastPara="1" rIns="90000" wrap="square" tIns="46800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2" name="Google Shape;62;g108a973072f_0_49"/>
          <p:cNvSpPr txBox="1"/>
          <p:nvPr>
            <p:ph idx="11" type="ftr"/>
          </p:nvPr>
        </p:nvSpPr>
        <p:spPr>
          <a:xfrm>
            <a:off x="3124200" y="6245225"/>
            <a:ext cx="2894100" cy="474600"/>
          </a:xfrm>
          <a:prstGeom prst="rect">
            <a:avLst/>
          </a:prstGeom>
          <a:noFill/>
          <a:ln>
            <a:noFill/>
          </a:ln>
        </p:spPr>
        <p:txBody>
          <a:bodyPr anchorCtr="0" anchor="t" bIns="46800" lIns="90000" spcFirstLastPara="1" rIns="90000" wrap="square" tIns="46800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g108a973072f_0_49"/>
          <p:cNvSpPr txBox="1"/>
          <p:nvPr>
            <p:ph idx="12" type="sldNum"/>
          </p:nvPr>
        </p:nvSpPr>
        <p:spPr>
          <a:xfrm>
            <a:off x="6553200" y="6245225"/>
            <a:ext cx="2287500" cy="474600"/>
          </a:xfrm>
          <a:prstGeom prst="rect">
            <a:avLst/>
          </a:prstGeom>
          <a:noFill/>
          <a:ln>
            <a:noFill/>
          </a:ln>
        </p:spPr>
        <p:txBody>
          <a:bodyPr anchorCtr="0" anchor="t" bIns="46800" lIns="90000" spcFirstLastPara="1" rIns="90000" wrap="square" tIns="46800">
            <a:noAutofit/>
          </a:bodyPr>
          <a:lstStyle>
            <a:lvl1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1pPr>
            <a:lvl2pPr indent="0" lvl="1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2pPr>
            <a:lvl3pPr indent="0" lvl="2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3pPr>
            <a:lvl4pPr indent="0" lvl="3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4pPr>
            <a:lvl5pPr indent="0" lvl="4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5pPr>
            <a:lvl6pPr indent="0" lvl="5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6pPr>
            <a:lvl7pPr indent="0" lvl="6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7pPr>
            <a:lvl8pPr indent="0" lvl="7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8pPr>
            <a:lvl9pPr indent="0" lvl="8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>
              <a:solidFill>
                <a:schemeClr val="dk2"/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g108a973072f_0_8"/>
          <p:cNvSpPr txBox="1"/>
          <p:nvPr>
            <p:ph type="title"/>
          </p:nvPr>
        </p:nvSpPr>
        <p:spPr>
          <a:xfrm>
            <a:off x="311700" y="2867800"/>
            <a:ext cx="8520600" cy="1122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21" name="Google Shape;21;g108a973072f_0_8"/>
          <p:cNvSpPr txBox="1"/>
          <p:nvPr>
            <p:ph idx="12" type="sldNum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22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g108a973072f_0_11"/>
          <p:cNvSpPr txBox="1"/>
          <p:nvPr>
            <p:ph type="title"/>
          </p:nvPr>
        </p:nvSpPr>
        <p:spPr>
          <a:xfrm>
            <a:off x="311700" y="593367"/>
            <a:ext cx="8520600" cy="763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4" name="Google Shape;24;g108a973072f_0_11"/>
          <p:cNvSpPr txBox="1"/>
          <p:nvPr>
            <p:ph idx="1" type="body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5" name="Google Shape;25;g108a973072f_0_11"/>
          <p:cNvSpPr txBox="1"/>
          <p:nvPr>
            <p:ph idx="12" type="sldNum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g108a973072f_0_15"/>
          <p:cNvSpPr txBox="1"/>
          <p:nvPr>
            <p:ph type="title"/>
          </p:nvPr>
        </p:nvSpPr>
        <p:spPr>
          <a:xfrm>
            <a:off x="311700" y="593367"/>
            <a:ext cx="8520600" cy="763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8" name="Google Shape;28;g108a973072f_0_15"/>
          <p:cNvSpPr txBox="1"/>
          <p:nvPr>
            <p:ph idx="1" type="body"/>
          </p:nvPr>
        </p:nvSpPr>
        <p:spPr>
          <a:xfrm>
            <a:off x="311700" y="1536633"/>
            <a:ext cx="3999900" cy="455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9" name="Google Shape;29;g108a973072f_0_15"/>
          <p:cNvSpPr txBox="1"/>
          <p:nvPr>
            <p:ph idx="2" type="body"/>
          </p:nvPr>
        </p:nvSpPr>
        <p:spPr>
          <a:xfrm>
            <a:off x="4832400" y="1536633"/>
            <a:ext cx="3999900" cy="455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0" name="Google Shape;30;g108a973072f_0_15"/>
          <p:cNvSpPr txBox="1"/>
          <p:nvPr>
            <p:ph idx="12" type="sldNum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g108a973072f_0_20"/>
          <p:cNvSpPr txBox="1"/>
          <p:nvPr>
            <p:ph type="title"/>
          </p:nvPr>
        </p:nvSpPr>
        <p:spPr>
          <a:xfrm>
            <a:off x="311700" y="593367"/>
            <a:ext cx="8520600" cy="763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33" name="Google Shape;33;g108a973072f_0_20"/>
          <p:cNvSpPr txBox="1"/>
          <p:nvPr>
            <p:ph idx="12" type="sldNum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34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g108a973072f_0_23"/>
          <p:cNvSpPr txBox="1"/>
          <p:nvPr>
            <p:ph type="title"/>
          </p:nvPr>
        </p:nvSpPr>
        <p:spPr>
          <a:xfrm>
            <a:off x="311700" y="740800"/>
            <a:ext cx="2808000" cy="1007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6" name="Google Shape;36;g108a973072f_0_23"/>
          <p:cNvSpPr txBox="1"/>
          <p:nvPr>
            <p:ph idx="1" type="body"/>
          </p:nvPr>
        </p:nvSpPr>
        <p:spPr>
          <a:xfrm>
            <a:off x="311700" y="1852800"/>
            <a:ext cx="2808000" cy="423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7" name="Google Shape;37;g108a973072f_0_23"/>
          <p:cNvSpPr txBox="1"/>
          <p:nvPr>
            <p:ph idx="12" type="sldNum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8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g108a973072f_0_27"/>
          <p:cNvSpPr txBox="1"/>
          <p:nvPr>
            <p:ph type="title"/>
          </p:nvPr>
        </p:nvSpPr>
        <p:spPr>
          <a:xfrm>
            <a:off x="490250" y="600200"/>
            <a:ext cx="6367800" cy="5454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40" name="Google Shape;40;g108a973072f_0_27"/>
          <p:cNvSpPr txBox="1"/>
          <p:nvPr>
            <p:ph idx="12" type="sldNum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g108a973072f_0_30"/>
          <p:cNvSpPr/>
          <p:nvPr/>
        </p:nvSpPr>
        <p:spPr>
          <a:xfrm>
            <a:off x="4572000" y="-167"/>
            <a:ext cx="4572000" cy="6858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3" name="Google Shape;43;g108a973072f_0_30"/>
          <p:cNvSpPr txBox="1"/>
          <p:nvPr>
            <p:ph type="title"/>
          </p:nvPr>
        </p:nvSpPr>
        <p:spPr>
          <a:xfrm>
            <a:off x="265500" y="1644233"/>
            <a:ext cx="4045200" cy="1976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44" name="Google Shape;44;g108a973072f_0_30"/>
          <p:cNvSpPr txBox="1"/>
          <p:nvPr>
            <p:ph idx="1" type="subTitle"/>
          </p:nvPr>
        </p:nvSpPr>
        <p:spPr>
          <a:xfrm>
            <a:off x="265500" y="3737433"/>
            <a:ext cx="4045200" cy="1646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45" name="Google Shape;45;g108a973072f_0_30"/>
          <p:cNvSpPr txBox="1"/>
          <p:nvPr>
            <p:ph idx="2" type="body"/>
          </p:nvPr>
        </p:nvSpPr>
        <p:spPr>
          <a:xfrm>
            <a:off x="4939500" y="965433"/>
            <a:ext cx="3837000" cy="4926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6" name="Google Shape;46;g108a973072f_0_30"/>
          <p:cNvSpPr txBox="1"/>
          <p:nvPr>
            <p:ph idx="12" type="sldNum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7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g108a973072f_0_36"/>
          <p:cNvSpPr txBox="1"/>
          <p:nvPr>
            <p:ph idx="1" type="body"/>
          </p:nvPr>
        </p:nvSpPr>
        <p:spPr>
          <a:xfrm>
            <a:off x="311700" y="5640767"/>
            <a:ext cx="5998800" cy="806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9" name="Google Shape;49;g108a973072f_0_36"/>
          <p:cNvSpPr txBox="1"/>
          <p:nvPr>
            <p:ph idx="12" type="sldNum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g108a973072f_0_0"/>
          <p:cNvSpPr txBox="1"/>
          <p:nvPr>
            <p:ph type="title"/>
          </p:nvPr>
        </p:nvSpPr>
        <p:spPr>
          <a:xfrm>
            <a:off x="311700" y="593367"/>
            <a:ext cx="8520600" cy="76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13" name="Google Shape;13;g108a973072f_0_0"/>
          <p:cNvSpPr txBox="1"/>
          <p:nvPr>
            <p:ph idx="1" type="body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14" name="Google Shape;14;g108a973072f_0_0"/>
          <p:cNvSpPr txBox="1"/>
          <p:nvPr>
            <p:ph idx="12" type="sldNum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9.jpg"/><Relationship Id="rId4" Type="http://schemas.openxmlformats.org/officeDocument/2006/relationships/image" Target="../media/image16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3.jp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7.jp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4.jp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5.jp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8.jp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20.jp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22.jpg"/><Relationship Id="rId4" Type="http://schemas.openxmlformats.org/officeDocument/2006/relationships/image" Target="../media/image21.jp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24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3.jpg"/><Relationship Id="rId4" Type="http://schemas.openxmlformats.org/officeDocument/2006/relationships/image" Target="../media/image6.jpg"/><Relationship Id="rId5" Type="http://schemas.openxmlformats.org/officeDocument/2006/relationships/image" Target="../media/image2.png"/><Relationship Id="rId6" Type="http://schemas.openxmlformats.org/officeDocument/2006/relationships/image" Target="../media/image7.pn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27.jp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28.jp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34.jpg"/><Relationship Id="rId4" Type="http://schemas.openxmlformats.org/officeDocument/2006/relationships/image" Target="../media/image26.jpg"/><Relationship Id="rId5" Type="http://schemas.openxmlformats.org/officeDocument/2006/relationships/image" Target="../media/image23.jp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25.jpg"/><Relationship Id="rId4" Type="http://schemas.openxmlformats.org/officeDocument/2006/relationships/image" Target="../media/image29.jpg"/><Relationship Id="rId5" Type="http://schemas.openxmlformats.org/officeDocument/2006/relationships/image" Target="../media/image32.jp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30.jpg"/><Relationship Id="rId4" Type="http://schemas.openxmlformats.org/officeDocument/2006/relationships/image" Target="../media/image36.jp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31.jpg"/><Relationship Id="rId4" Type="http://schemas.openxmlformats.org/officeDocument/2006/relationships/image" Target="../media/image33.jpg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41.jpg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35.jpg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38.jpg"/><Relationship Id="rId4" Type="http://schemas.openxmlformats.org/officeDocument/2006/relationships/image" Target="../media/image37.jpg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9.xml"/><Relationship Id="rId3" Type="http://schemas.openxmlformats.org/officeDocument/2006/relationships/image" Target="../media/image39.jpg"/><Relationship Id="rId4" Type="http://schemas.openxmlformats.org/officeDocument/2006/relationships/image" Target="../media/image45.jpg"/><Relationship Id="rId5" Type="http://schemas.openxmlformats.org/officeDocument/2006/relationships/image" Target="../media/image42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4.jpg"/><Relationship Id="rId4" Type="http://schemas.openxmlformats.org/officeDocument/2006/relationships/image" Target="../media/image8.jpg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30.xml"/><Relationship Id="rId3" Type="http://schemas.openxmlformats.org/officeDocument/2006/relationships/image" Target="../media/image40.jpg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1.xml"/><Relationship Id="rId3" Type="http://schemas.openxmlformats.org/officeDocument/2006/relationships/image" Target="../media/image47.jpg"/></Relationships>
</file>

<file path=ppt/slides/_rels/slide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32.xml"/><Relationship Id="rId3" Type="http://schemas.openxmlformats.org/officeDocument/2006/relationships/image" Target="../media/image52.jpg"/></Relationships>
</file>

<file path=ppt/slides/_rels/slide3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33.xml"/><Relationship Id="rId3" Type="http://schemas.openxmlformats.org/officeDocument/2006/relationships/image" Target="../media/image43.jpg"/></Relationships>
</file>

<file path=ppt/slides/_rels/slide3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34.xml"/><Relationship Id="rId3" Type="http://schemas.openxmlformats.org/officeDocument/2006/relationships/image" Target="../media/image53.jpg"/></Relationships>
</file>

<file path=ppt/slides/_rels/slide3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35.xml"/><Relationship Id="rId3" Type="http://schemas.openxmlformats.org/officeDocument/2006/relationships/image" Target="../media/image46.jpg"/><Relationship Id="rId4" Type="http://schemas.openxmlformats.org/officeDocument/2006/relationships/image" Target="../media/image44.jpg"/></Relationships>
</file>

<file path=ppt/slides/_rels/slide3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36.xml"/><Relationship Id="rId3" Type="http://schemas.openxmlformats.org/officeDocument/2006/relationships/image" Target="../media/image48.jpg"/><Relationship Id="rId4" Type="http://schemas.openxmlformats.org/officeDocument/2006/relationships/image" Target="../media/image55.jpg"/></Relationships>
</file>

<file path=ppt/slides/_rels/slide3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37.xml"/><Relationship Id="rId3" Type="http://schemas.openxmlformats.org/officeDocument/2006/relationships/image" Target="../media/image54.jpg"/><Relationship Id="rId4" Type="http://schemas.openxmlformats.org/officeDocument/2006/relationships/image" Target="../media/image50.jpg"/><Relationship Id="rId5" Type="http://schemas.openxmlformats.org/officeDocument/2006/relationships/image" Target="../media/image51.jpg"/><Relationship Id="rId6" Type="http://schemas.openxmlformats.org/officeDocument/2006/relationships/image" Target="../media/image56.jpg"/></Relationships>
</file>

<file path=ppt/slides/_rels/slide3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38.xml"/><Relationship Id="rId3" Type="http://schemas.openxmlformats.org/officeDocument/2006/relationships/image" Target="../media/image49.png"/></Relationships>
</file>

<file path=ppt/slides/_rels/slide3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39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0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5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1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2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9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515361"/>
            </a:gs>
            <a:gs pos="100000">
              <a:srgbClr val="5A5C6C"/>
            </a:gs>
          </a:gsLst>
          <a:lin ang="5400000" scaled="0"/>
        </a:gradFill>
      </p:bgPr>
    </p:bg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"/>
          <p:cNvSpPr txBox="1"/>
          <p:nvPr>
            <p:ph type="ctrTitle"/>
          </p:nvPr>
        </p:nvSpPr>
        <p:spPr>
          <a:xfrm>
            <a:off x="685800" y="387950"/>
            <a:ext cx="7772400" cy="5134500"/>
          </a:xfrm>
          <a:prstGeom prst="rect">
            <a:avLst/>
          </a:prstGeom>
          <a:noFill/>
          <a:ln>
            <a:noFill/>
          </a:ln>
        </p:spPr>
        <p:txBody>
          <a:bodyPr anchorCtr="1" anchor="b" bIns="46800" lIns="90000" spcFirstLastPara="1" rIns="90000" wrap="square" tIns="468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FFFFCC"/>
              </a:buClr>
              <a:buSzPts val="3600"/>
              <a:buFont typeface="Tahoma"/>
              <a:buNone/>
            </a:pPr>
            <a:r>
              <a:rPr lang="en-US" sz="4500"/>
              <a:t>DNA and Chromosomes</a:t>
            </a:r>
            <a:r>
              <a:rPr lang="en-US" sz="6300"/>
              <a:t> </a:t>
            </a:r>
            <a:endParaRPr sz="6300"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CC"/>
              </a:buClr>
              <a:buSzPts val="3600"/>
              <a:buFont typeface="Tahoma"/>
              <a:buNone/>
            </a:pPr>
            <a:r>
              <a:rPr lang="en-US" sz="3200"/>
              <a:t>G. Swapna</a:t>
            </a:r>
            <a:endParaRPr sz="3200"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CC"/>
              </a:buClr>
              <a:buSzPts val="3600"/>
              <a:buFont typeface="Tahoma"/>
              <a:buNone/>
            </a:pPr>
            <a:r>
              <a:rPr lang="en-US" sz="3200"/>
              <a:t>Lecturer in Botany</a:t>
            </a:r>
            <a:r>
              <a:rPr b="0" i="0" lang="en-US" sz="3200" u="none" cap="none" strike="noStrike">
                <a:solidFill>
                  <a:srgbClr val="FFFFCC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endParaRPr sz="220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515361"/>
            </a:gs>
            <a:gs pos="100000">
              <a:srgbClr val="5A5C6C"/>
            </a:gs>
          </a:gsLst>
          <a:lin ang="5400000" scaled="0"/>
        </a:gradFill>
      </p:bgPr>
    </p:bg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11"/>
          <p:cNvSpPr txBox="1"/>
          <p:nvPr>
            <p:ph idx="4294967295" type="title"/>
          </p:nvPr>
        </p:nvSpPr>
        <p:spPr>
          <a:xfrm>
            <a:off x="301625" y="228600"/>
            <a:ext cx="854075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6800" lIns="90000" spcFirstLastPara="1" rIns="90000" wrap="square" tIns="46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CC"/>
              </a:buClr>
              <a:buSzPts val="4000"/>
              <a:buFont typeface="Tahoma"/>
              <a:buNone/>
            </a:pPr>
            <a:r>
              <a:rPr b="0" i="0" lang="en-US" sz="4000" u="none">
                <a:solidFill>
                  <a:srgbClr val="FFFFCC"/>
                </a:solidFill>
                <a:latin typeface="Tahoma"/>
                <a:ea typeface="Tahoma"/>
                <a:cs typeface="Tahoma"/>
                <a:sym typeface="Tahoma"/>
              </a:rPr>
              <a:t>Packaging of DNA into Chromosomes</a:t>
            </a:r>
            <a:endParaRPr/>
          </a:p>
        </p:txBody>
      </p:sp>
      <p:sp>
        <p:nvSpPr>
          <p:cNvPr id="134" name="Google Shape;134;p11"/>
          <p:cNvSpPr txBox="1"/>
          <p:nvPr>
            <p:ph idx="4294967295" type="body"/>
          </p:nvPr>
        </p:nvSpPr>
        <p:spPr>
          <a:xfrm>
            <a:off x="457200" y="1676400"/>
            <a:ext cx="8232775" cy="1524000"/>
          </a:xfrm>
          <a:prstGeom prst="rect">
            <a:avLst/>
          </a:prstGeom>
          <a:noFill/>
          <a:ln>
            <a:noFill/>
          </a:ln>
        </p:spPr>
        <p:txBody>
          <a:bodyPr anchorCtr="0" anchor="t" bIns="46800" lIns="90000" spcFirstLastPara="1" rIns="90000" wrap="square" tIns="46800">
            <a:noAutofit/>
          </a:bodyPr>
          <a:lstStyle/>
          <a:p>
            <a:pPr indent="-341312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Tahoma"/>
              <a:buNone/>
            </a:pPr>
            <a:r>
              <a:rPr b="0" i="0" lang="en-US" sz="2400" u="sng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rPr>
              <a:t>Eucaryotic DNA is packaged into a set of chromosomes</a:t>
            </a:r>
            <a:endParaRPr/>
          </a:p>
          <a:p>
            <a:pPr indent="-341312" lvl="0" marL="3429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A3C145"/>
              </a:buClr>
              <a:buSzPts val="1280"/>
              <a:buFont typeface="Arial"/>
              <a:buChar char="►"/>
            </a:pPr>
            <a:r>
              <a:rPr b="0" i="0" lang="en-US" sz="1600" u="none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rPr>
              <a:t>DNA divided into set of chromosomes</a:t>
            </a:r>
            <a:endParaRPr/>
          </a:p>
          <a:p>
            <a:pPr indent="-341312" lvl="0" marL="3429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A3C145"/>
              </a:buClr>
              <a:buSzPts val="1280"/>
              <a:buFont typeface="Arial"/>
              <a:buChar char="►"/>
            </a:pPr>
            <a:r>
              <a:rPr b="0" i="0" lang="en-US" sz="1600" u="none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rPr>
              <a:t>Chromosome= single DNA molecule and proteins associated with it</a:t>
            </a:r>
            <a:endParaRPr/>
          </a:p>
        </p:txBody>
      </p:sp>
      <p:pic>
        <p:nvPicPr>
          <p:cNvPr id="135" name="Google Shape;135;p1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114800" y="3505200"/>
            <a:ext cx="3840162" cy="2630487"/>
          </a:xfrm>
          <a:prstGeom prst="rect">
            <a:avLst/>
          </a:prstGeom>
          <a:noFill/>
          <a:ln>
            <a:noFill/>
          </a:ln>
        </p:spPr>
      </p:pic>
      <p:pic>
        <p:nvPicPr>
          <p:cNvPr id="136" name="Google Shape;136;p1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066800" y="3505200"/>
            <a:ext cx="2590800" cy="2590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515361"/>
            </a:gs>
            <a:gs pos="100000">
              <a:srgbClr val="5A5C6C"/>
            </a:gs>
          </a:gsLst>
          <a:lin ang="5400000" scaled="0"/>
        </a:gradFill>
      </p:bgPr>
    </p:bg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12"/>
          <p:cNvSpPr txBox="1"/>
          <p:nvPr>
            <p:ph idx="4294967295" type="title"/>
          </p:nvPr>
        </p:nvSpPr>
        <p:spPr>
          <a:xfrm>
            <a:off x="301625" y="228600"/>
            <a:ext cx="854075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6800" lIns="90000" spcFirstLastPara="1" rIns="90000" wrap="square" tIns="46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CC"/>
              </a:buClr>
              <a:buSzPts val="3600"/>
              <a:buFont typeface="Tahoma"/>
              <a:buNone/>
            </a:pPr>
            <a:r>
              <a:rPr b="0" i="0" lang="en-US" sz="3600" u="none">
                <a:solidFill>
                  <a:srgbClr val="FFFFCC"/>
                </a:solidFill>
                <a:latin typeface="Tahoma"/>
                <a:ea typeface="Tahoma"/>
                <a:cs typeface="Tahoma"/>
                <a:sym typeface="Tahoma"/>
              </a:rPr>
              <a:t>Packaging of DNA into Chromosomes</a:t>
            </a:r>
            <a:endParaRPr/>
          </a:p>
        </p:txBody>
      </p:sp>
      <p:sp>
        <p:nvSpPr>
          <p:cNvPr id="142" name="Google Shape;142;p12"/>
          <p:cNvSpPr txBox="1"/>
          <p:nvPr>
            <p:ph idx="4294967295" type="body"/>
          </p:nvPr>
        </p:nvSpPr>
        <p:spPr>
          <a:xfrm>
            <a:off x="4038600" y="2514600"/>
            <a:ext cx="4727575" cy="2670175"/>
          </a:xfrm>
          <a:prstGeom prst="rect">
            <a:avLst/>
          </a:prstGeom>
          <a:noFill/>
          <a:ln>
            <a:noFill/>
          </a:ln>
        </p:spPr>
        <p:txBody>
          <a:bodyPr anchorCtr="0" anchor="t" bIns="46800" lIns="90000" spcFirstLastPara="1" rIns="90000" wrap="square" tIns="46800">
            <a:noAutofit/>
          </a:bodyPr>
          <a:lstStyle/>
          <a:p>
            <a:pPr indent="-341312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Tahoma"/>
              <a:buNone/>
            </a:pPr>
            <a:r>
              <a:rPr b="0" i="0" lang="en-US" sz="2000" u="sng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rPr>
              <a:t>Human Chromosomes</a:t>
            </a:r>
            <a:endParaRPr/>
          </a:p>
          <a:p>
            <a:pPr indent="-341312" lvl="0" marL="3429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A3C145"/>
              </a:buClr>
              <a:buSzPts val="1280"/>
              <a:buFont typeface="Arial"/>
              <a:buChar char="►"/>
            </a:pPr>
            <a:r>
              <a:rPr b="0" i="0" lang="en-US" sz="1600" u="none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rPr>
              <a:t>Human DNA 3.2 x 10</a:t>
            </a:r>
            <a:r>
              <a:rPr b="0" baseline="30000" i="0" lang="en-US" sz="1600" u="none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rPr>
              <a:t>9</a:t>
            </a:r>
            <a:r>
              <a:rPr b="0" i="0" lang="en-US" sz="1600" u="none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rPr>
              <a:t> bases distributed over 24 chromosomes</a:t>
            </a:r>
            <a:endParaRPr/>
          </a:p>
          <a:p>
            <a:pPr indent="-341312" lvl="0" marL="3429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A3C145"/>
              </a:buClr>
              <a:buSzPts val="1280"/>
              <a:buFont typeface="Arial"/>
              <a:buChar char="►"/>
            </a:pPr>
            <a:r>
              <a:rPr b="0" i="0" lang="en-US" sz="1600" u="none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rPr>
              <a:t>Each human cell contains 46 chromosomes</a:t>
            </a:r>
            <a:endParaRPr/>
          </a:p>
          <a:p>
            <a:pPr indent="-341312" lvl="0" marL="342900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Tahoma"/>
              <a:buNone/>
            </a:pPr>
            <a:r>
              <a:rPr b="0" i="0" lang="en-US" sz="2000" u="none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rPr>
              <a:t>		</a:t>
            </a:r>
            <a:r>
              <a:rPr b="0" i="0" lang="en-US" sz="1400" u="none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rPr>
              <a:t>22 homologous chromosomes</a:t>
            </a:r>
            <a:endParaRPr/>
          </a:p>
          <a:p>
            <a:pPr indent="-341312" lvl="0" marL="342900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Tahoma"/>
              <a:buNone/>
            </a:pPr>
            <a:r>
              <a:rPr b="0" i="0" lang="en-US" sz="1400" u="none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rPr>
              <a:t>		2 sex chromosomes (XX in females;</a:t>
            </a:r>
            <a:endParaRPr/>
          </a:p>
          <a:p>
            <a:pPr indent="-341312" lvl="0" marL="342900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Tahoma"/>
              <a:buNone/>
            </a:pPr>
            <a:r>
              <a:rPr b="0" i="0" lang="en-US" sz="1400" u="none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rPr>
              <a:t>                XY in males)</a:t>
            </a:r>
            <a:endParaRPr/>
          </a:p>
          <a:p>
            <a:pPr indent="-342900" lvl="0" marL="342900" marR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t/>
            </a:r>
            <a:endParaRPr b="0" i="0" sz="1400" u="none">
              <a:solidFill>
                <a:srgbClr val="FFFFFF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pic>
        <p:nvPicPr>
          <p:cNvPr id="143" name="Google Shape;143;p1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14400" y="1676400"/>
            <a:ext cx="2543175" cy="3657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515361"/>
            </a:gs>
            <a:gs pos="100000">
              <a:srgbClr val="5A5C6C"/>
            </a:gs>
          </a:gsLst>
          <a:lin ang="5400000" scaled="0"/>
        </a:gradFill>
      </p:bgPr>
    </p:bg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13"/>
          <p:cNvSpPr txBox="1"/>
          <p:nvPr>
            <p:ph idx="4294967295" type="title"/>
          </p:nvPr>
        </p:nvSpPr>
        <p:spPr>
          <a:xfrm>
            <a:off x="381000" y="228600"/>
            <a:ext cx="854075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6800" lIns="90000" spcFirstLastPara="1" rIns="90000" wrap="square" tIns="46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CC"/>
              </a:buClr>
              <a:buSzPts val="3600"/>
              <a:buFont typeface="Tahoma"/>
              <a:buNone/>
            </a:pPr>
            <a:r>
              <a:rPr b="0" i="0" lang="en-US" sz="3600" u="none">
                <a:solidFill>
                  <a:srgbClr val="FFFFCC"/>
                </a:solidFill>
                <a:latin typeface="Tahoma"/>
                <a:ea typeface="Tahoma"/>
                <a:cs typeface="Tahoma"/>
                <a:sym typeface="Tahoma"/>
              </a:rPr>
              <a:t>Packaging of DNA into Chromosomes</a:t>
            </a:r>
            <a:endParaRPr/>
          </a:p>
        </p:txBody>
      </p:sp>
      <p:sp>
        <p:nvSpPr>
          <p:cNvPr id="149" name="Google Shape;149;p13"/>
          <p:cNvSpPr txBox="1"/>
          <p:nvPr>
            <p:ph idx="4294967295" type="body"/>
          </p:nvPr>
        </p:nvSpPr>
        <p:spPr>
          <a:xfrm>
            <a:off x="911225" y="4800600"/>
            <a:ext cx="8232775" cy="2057400"/>
          </a:xfrm>
          <a:prstGeom prst="rect">
            <a:avLst/>
          </a:prstGeom>
          <a:noFill/>
          <a:ln>
            <a:noFill/>
          </a:ln>
        </p:spPr>
        <p:txBody>
          <a:bodyPr anchorCtr="0" anchor="t" bIns="46800" lIns="90000" spcFirstLastPara="1" rIns="90000" wrap="square" tIns="46800">
            <a:noAutofit/>
          </a:bodyPr>
          <a:lstStyle/>
          <a:p>
            <a:pPr indent="-341312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Tahoma"/>
              <a:buNone/>
            </a:pPr>
            <a:r>
              <a:rPr b="0" i="0" lang="en-US" sz="2400" u="sng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rPr>
              <a:t>Bacteria have single circular DNA chromosome</a:t>
            </a:r>
            <a:endParaRPr/>
          </a:p>
          <a:p>
            <a:pPr indent="-284162" lvl="1" marL="741362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6FA9B7"/>
              </a:buClr>
              <a:buSzPts val="1800"/>
              <a:buFont typeface="Noto Sans Symbols"/>
              <a:buChar char="▪"/>
            </a:pPr>
            <a:r>
              <a:rPr b="0" i="0" lang="en-US" sz="1800" u="none" cap="none" strike="noStrike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rPr>
              <a:t>Proteins pack DNA into compact structure</a:t>
            </a:r>
            <a:endParaRPr/>
          </a:p>
          <a:p>
            <a:pPr indent="-284162" lvl="1" marL="741362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6FA9B7"/>
              </a:buClr>
              <a:buSzPts val="1800"/>
              <a:buFont typeface="Noto Sans Symbols"/>
              <a:buChar char="▪"/>
            </a:pPr>
            <a:r>
              <a:rPr b="0" i="0" lang="en-US" sz="1800" u="none" cap="none" strike="noStrike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rPr>
              <a:t>Proteins associated w/ processes of transcription, repair, replication</a:t>
            </a:r>
            <a:endParaRPr/>
          </a:p>
        </p:txBody>
      </p:sp>
      <p:pic>
        <p:nvPicPr>
          <p:cNvPr id="150" name="Google Shape;150;p1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895600" y="1676400"/>
            <a:ext cx="3048000" cy="27003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515361"/>
            </a:gs>
            <a:gs pos="100000">
              <a:srgbClr val="5A5C6C"/>
            </a:gs>
          </a:gsLst>
          <a:lin ang="5400000" scaled="0"/>
        </a:gradFill>
      </p:bgPr>
    </p:bg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14"/>
          <p:cNvSpPr txBox="1"/>
          <p:nvPr>
            <p:ph idx="4294967295" type="title"/>
          </p:nvPr>
        </p:nvSpPr>
        <p:spPr>
          <a:xfrm>
            <a:off x="301625" y="228600"/>
            <a:ext cx="854075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6800" lIns="90000" spcFirstLastPara="1" rIns="90000" wrap="square" tIns="46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CC"/>
              </a:buClr>
              <a:buSzPts val="3600"/>
              <a:buFont typeface="Tahoma"/>
              <a:buNone/>
            </a:pPr>
            <a:r>
              <a:rPr b="0" i="0" lang="en-US" sz="3600" u="none">
                <a:solidFill>
                  <a:srgbClr val="FFFFCC"/>
                </a:solidFill>
                <a:latin typeface="Tahoma"/>
                <a:ea typeface="Tahoma"/>
                <a:cs typeface="Tahoma"/>
                <a:sym typeface="Tahoma"/>
              </a:rPr>
              <a:t>Packaging of DNA into Chromosomes</a:t>
            </a:r>
            <a:endParaRPr/>
          </a:p>
        </p:txBody>
      </p:sp>
      <p:sp>
        <p:nvSpPr>
          <p:cNvPr id="156" name="Google Shape;156;p14"/>
          <p:cNvSpPr txBox="1"/>
          <p:nvPr>
            <p:ph idx="4294967295" type="body"/>
          </p:nvPr>
        </p:nvSpPr>
        <p:spPr>
          <a:xfrm>
            <a:off x="381000" y="1981200"/>
            <a:ext cx="5562600" cy="4498975"/>
          </a:xfrm>
          <a:prstGeom prst="rect">
            <a:avLst/>
          </a:prstGeom>
          <a:noFill/>
          <a:ln>
            <a:noFill/>
          </a:ln>
        </p:spPr>
        <p:txBody>
          <a:bodyPr anchorCtr="0" anchor="t" bIns="46800" lIns="90000" spcFirstLastPara="1" rIns="90000" wrap="square" tIns="46800">
            <a:noAutofit/>
          </a:bodyPr>
          <a:lstStyle/>
          <a:p>
            <a:pPr indent="-341312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Tahoma"/>
              <a:buNone/>
            </a:pPr>
            <a:r>
              <a:rPr b="0" i="0" lang="en-US" sz="2000" u="sng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rPr>
              <a:t>Chromosomes Contain Long Strings of Genes</a:t>
            </a:r>
            <a:endParaRPr/>
          </a:p>
          <a:p>
            <a:pPr indent="-341312" lvl="0" marL="3429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A3C145"/>
              </a:buClr>
              <a:buSzPts val="1280"/>
              <a:buFont typeface="Arial"/>
              <a:buChar char="►"/>
            </a:pPr>
            <a:r>
              <a:rPr b="0" i="0" lang="en-US" sz="1600" u="none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rPr>
              <a:t>Most impt function of chromosomes= carry genes</a:t>
            </a:r>
            <a:endParaRPr/>
          </a:p>
          <a:p>
            <a:pPr indent="-341312" lvl="0" marL="3429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A3C145"/>
              </a:buClr>
              <a:buSzPts val="1280"/>
              <a:buFont typeface="Arial"/>
              <a:buChar char="►"/>
            </a:pPr>
            <a:r>
              <a:rPr b="0" i="0" lang="en-US" sz="1600" u="none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rPr>
              <a:t>Gene= segment of DNA containing info for making protein (not true for RNA molec that perform diverse functions)</a:t>
            </a:r>
            <a:endParaRPr/>
          </a:p>
          <a:p>
            <a:pPr indent="-341312" lvl="0" marL="3429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A3C145"/>
              </a:buClr>
              <a:buSzPts val="1280"/>
              <a:buFont typeface="Arial"/>
              <a:buChar char="►"/>
            </a:pPr>
            <a:r>
              <a:rPr b="0" i="0" lang="en-US" sz="1600" u="none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rPr>
              <a:t>Correlation btwn complexity of organism and gene number</a:t>
            </a:r>
            <a:endParaRPr/>
          </a:p>
          <a:p>
            <a:pPr indent="-341312" lvl="0" marL="3429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A3C145"/>
              </a:buClr>
              <a:buSzPts val="1280"/>
              <a:buFont typeface="Arial"/>
              <a:buChar char="►"/>
            </a:pPr>
            <a:r>
              <a:rPr b="0" i="0" lang="en-US" sz="1600" u="none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rPr>
              <a:t>Generally, more complex organisms have larger genomes, but not always</a:t>
            </a:r>
            <a:endParaRPr/>
          </a:p>
          <a:p>
            <a:pPr indent="-341312" lvl="0" marL="3429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A3C145"/>
              </a:buClr>
              <a:buSzPts val="1280"/>
              <a:buFont typeface="Arial"/>
              <a:buChar char="►"/>
            </a:pPr>
            <a:r>
              <a:rPr b="0" i="0" lang="en-US" sz="1600" u="none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rPr>
              <a:t>No relationship btwn chromosome number and complexity or genome size</a:t>
            </a:r>
            <a:endParaRPr/>
          </a:p>
        </p:txBody>
      </p:sp>
      <p:pic>
        <p:nvPicPr>
          <p:cNvPr id="157" name="Google Shape;157;p1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943600" y="2438400"/>
            <a:ext cx="2708275" cy="3124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515361"/>
            </a:gs>
            <a:gs pos="100000">
              <a:srgbClr val="5A5C6C"/>
            </a:gs>
          </a:gsLst>
          <a:lin ang="5400000" scaled="0"/>
        </a:gradFill>
      </p:bgPr>
    </p:bg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15"/>
          <p:cNvSpPr txBox="1"/>
          <p:nvPr>
            <p:ph idx="4294967295" type="title"/>
          </p:nvPr>
        </p:nvSpPr>
        <p:spPr>
          <a:xfrm>
            <a:off x="304800" y="-76200"/>
            <a:ext cx="854075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6800" lIns="90000" spcFirstLastPara="1" rIns="90000" wrap="square" tIns="46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CC"/>
              </a:buClr>
              <a:buSzPts val="3600"/>
              <a:buFont typeface="Tahoma"/>
              <a:buNone/>
            </a:pPr>
            <a:r>
              <a:rPr b="0" i="0" lang="en-US" sz="3600" u="none">
                <a:solidFill>
                  <a:srgbClr val="FFFFCC"/>
                </a:solidFill>
                <a:latin typeface="Tahoma"/>
                <a:ea typeface="Tahoma"/>
                <a:cs typeface="Tahoma"/>
                <a:sym typeface="Tahoma"/>
              </a:rPr>
              <a:t>Packing of DNA into Chromosomes</a:t>
            </a:r>
            <a:endParaRPr/>
          </a:p>
        </p:txBody>
      </p:sp>
      <p:sp>
        <p:nvSpPr>
          <p:cNvPr id="163" name="Google Shape;163;p15"/>
          <p:cNvSpPr txBox="1"/>
          <p:nvPr>
            <p:ph idx="4294967295" type="body"/>
          </p:nvPr>
        </p:nvSpPr>
        <p:spPr>
          <a:xfrm>
            <a:off x="990600" y="4038600"/>
            <a:ext cx="8842375" cy="3048000"/>
          </a:xfrm>
          <a:prstGeom prst="rect">
            <a:avLst/>
          </a:prstGeom>
          <a:noFill/>
          <a:ln>
            <a:noFill/>
          </a:ln>
        </p:spPr>
        <p:txBody>
          <a:bodyPr anchorCtr="0" anchor="t" bIns="46800" lIns="90000" spcFirstLastPara="1" rIns="90000" wrap="square" tIns="46800">
            <a:noAutofit/>
          </a:bodyPr>
          <a:lstStyle/>
          <a:p>
            <a:pPr indent="-341312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Tahoma"/>
              <a:buNone/>
            </a:pPr>
            <a:r>
              <a:rPr b="0" i="0" lang="en-US" sz="2400" u="sng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rPr>
              <a:t>Most Striking Features of Human Genome</a:t>
            </a:r>
            <a:endParaRPr/>
          </a:p>
          <a:p>
            <a:pPr indent="-341312" lvl="0" marL="3429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A3C145"/>
              </a:buClr>
              <a:buSzPts val="1280"/>
              <a:buFont typeface="Arial"/>
              <a:buChar char="►"/>
            </a:pPr>
            <a:r>
              <a:rPr b="0" i="0" lang="en-US" sz="1600" u="none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rPr>
              <a:t>~30,000 gene sequences</a:t>
            </a:r>
            <a:endParaRPr/>
          </a:p>
          <a:p>
            <a:pPr indent="-341312" lvl="0" marL="3429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A3C145"/>
              </a:buClr>
              <a:buSzPts val="1280"/>
              <a:buFont typeface="Arial"/>
              <a:buChar char="►"/>
            </a:pPr>
            <a:r>
              <a:rPr b="0" i="0" lang="en-US" sz="1600" u="none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rPr>
              <a:t>Vast amount of non-coding DNA</a:t>
            </a:r>
            <a:endParaRPr/>
          </a:p>
          <a:p>
            <a:pPr indent="-341312" lvl="0" marL="3429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A3C145"/>
              </a:buClr>
              <a:buSzPts val="1280"/>
              <a:buFont typeface="Arial"/>
              <a:buChar char="►"/>
            </a:pPr>
            <a:r>
              <a:rPr b="0" i="0" lang="en-US" sz="1600" u="none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rPr>
              <a:t>Lg number of transposable elements</a:t>
            </a:r>
            <a:endParaRPr/>
          </a:p>
          <a:p>
            <a:pPr indent="-341312" lvl="0" marL="3429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A3C145"/>
              </a:buClr>
              <a:buSzPts val="1280"/>
              <a:buFont typeface="Arial"/>
              <a:buChar char="►"/>
            </a:pPr>
            <a:r>
              <a:rPr b="0" i="0" lang="en-US" sz="1600" u="none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rPr>
              <a:t>Lg average gene size 27,000 bp when only 1300 required to </a:t>
            </a:r>
            <a:endParaRPr/>
          </a:p>
          <a:p>
            <a:pPr indent="-341312" lvl="0" marL="3429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Tahoma"/>
              <a:buNone/>
            </a:pPr>
            <a:r>
              <a:rPr b="0" i="0" lang="en-US" sz="1600" u="none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rPr>
              <a:t>     encode avg size protein </a:t>
            </a:r>
            <a:endParaRPr/>
          </a:p>
          <a:p>
            <a:pPr indent="-341312" lvl="0" marL="3429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A3C145"/>
              </a:buClr>
              <a:buSzPts val="1280"/>
              <a:buFont typeface="Arial"/>
              <a:buChar char="►"/>
            </a:pPr>
            <a:r>
              <a:rPr b="0" i="0" lang="en-US" sz="1600" u="none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rPr>
              <a:t>Critical info seems to be in alarming state of disarray!</a:t>
            </a:r>
            <a:endParaRPr/>
          </a:p>
        </p:txBody>
      </p:sp>
      <p:pic>
        <p:nvPicPr>
          <p:cNvPr id="164" name="Google Shape;164;p1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905000" y="1219200"/>
            <a:ext cx="4495800" cy="24796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515361"/>
            </a:gs>
            <a:gs pos="100000">
              <a:srgbClr val="5A5C6C"/>
            </a:gs>
          </a:gsLst>
          <a:lin ang="5400000" scaled="0"/>
        </a:gradFill>
      </p:bgPr>
    </p:bg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16"/>
          <p:cNvSpPr txBox="1"/>
          <p:nvPr>
            <p:ph idx="4294967295" type="title"/>
          </p:nvPr>
        </p:nvSpPr>
        <p:spPr>
          <a:xfrm>
            <a:off x="301625" y="228600"/>
            <a:ext cx="854075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6800" lIns="90000" spcFirstLastPara="1" rIns="90000" wrap="square" tIns="46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CC"/>
              </a:buClr>
              <a:buSzPts val="3600"/>
              <a:buFont typeface="Tahoma"/>
              <a:buNone/>
            </a:pPr>
            <a:r>
              <a:rPr b="0" i="0" lang="en-US" sz="3600" u="none">
                <a:solidFill>
                  <a:srgbClr val="FFFFCC"/>
                </a:solidFill>
                <a:latin typeface="Tahoma"/>
                <a:ea typeface="Tahoma"/>
                <a:cs typeface="Tahoma"/>
                <a:sym typeface="Tahoma"/>
              </a:rPr>
              <a:t>Packing of DNA into Chromosomes</a:t>
            </a:r>
            <a:endParaRPr/>
          </a:p>
        </p:txBody>
      </p:sp>
      <p:sp>
        <p:nvSpPr>
          <p:cNvPr id="170" name="Google Shape;170;p16"/>
          <p:cNvSpPr txBox="1"/>
          <p:nvPr>
            <p:ph idx="4294967295" type="body"/>
          </p:nvPr>
        </p:nvSpPr>
        <p:spPr>
          <a:xfrm>
            <a:off x="533400" y="2057400"/>
            <a:ext cx="8308975" cy="2819400"/>
          </a:xfrm>
          <a:prstGeom prst="rect">
            <a:avLst/>
          </a:prstGeom>
          <a:noFill/>
          <a:ln>
            <a:noFill/>
          </a:ln>
        </p:spPr>
        <p:txBody>
          <a:bodyPr anchorCtr="0" anchor="t" bIns="46800" lIns="90000" spcFirstLastPara="1" rIns="90000" wrap="square" tIns="46800">
            <a:noAutofit/>
          </a:bodyPr>
          <a:lstStyle/>
          <a:p>
            <a:pPr indent="-341312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Tahoma"/>
              <a:buNone/>
            </a:pPr>
            <a:r>
              <a:rPr b="0" i="0" lang="en-US" sz="2800" u="sng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rPr>
              <a:t>Comparing DNA from Related Organisms</a:t>
            </a:r>
            <a:endParaRPr/>
          </a:p>
          <a:p>
            <a:pPr indent="-341312" lvl="0" marL="3429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A3C145"/>
              </a:buClr>
              <a:buSzPts val="1600"/>
              <a:buFont typeface="Arial"/>
              <a:buChar char="►"/>
            </a:pPr>
            <a:r>
              <a:rPr b="0" i="0" lang="en-US" sz="2000" u="none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rPr>
              <a:t>Gene Prediction difficult with all the “junk DNA”</a:t>
            </a:r>
            <a:endParaRPr/>
          </a:p>
          <a:p>
            <a:pPr indent="-341312" lvl="0" marL="3429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A3C145"/>
              </a:buClr>
              <a:buSzPts val="1600"/>
              <a:buFont typeface="Arial"/>
              <a:buChar char="►"/>
            </a:pPr>
            <a:r>
              <a:rPr b="0" i="0" lang="en-US" sz="2000" u="none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rPr>
              <a:t>Comparative DNA sequencing studies highlights important regions in genome</a:t>
            </a:r>
            <a:endParaRPr/>
          </a:p>
          <a:p>
            <a:pPr indent="-341312" lvl="0" marL="3429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A3C145"/>
              </a:buClr>
              <a:buSzPts val="1600"/>
              <a:buFont typeface="Arial"/>
              <a:buChar char="►"/>
            </a:pPr>
            <a:r>
              <a:rPr b="0" i="0" lang="en-US" sz="2000" u="none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rPr>
              <a:t>Conserved synteny= when gene order and content is conserved</a:t>
            </a:r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515361"/>
            </a:gs>
            <a:gs pos="100000">
              <a:srgbClr val="5A5C6C"/>
            </a:gs>
          </a:gsLst>
          <a:lin ang="5400000" scaled="0"/>
        </a:gradFill>
      </p:bgPr>
    </p:bg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17"/>
          <p:cNvSpPr txBox="1"/>
          <p:nvPr>
            <p:ph idx="4294967295" type="title"/>
          </p:nvPr>
        </p:nvSpPr>
        <p:spPr>
          <a:xfrm>
            <a:off x="301625" y="228600"/>
            <a:ext cx="854075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6800" lIns="90000" spcFirstLastPara="1" rIns="90000" wrap="square" tIns="46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CC"/>
              </a:buClr>
              <a:buSzPts val="4000"/>
              <a:buFont typeface="Tahoma"/>
              <a:buNone/>
            </a:pPr>
            <a:r>
              <a:rPr b="0" i="0" lang="en-US" sz="4000" u="none">
                <a:solidFill>
                  <a:srgbClr val="FFFFCC"/>
                </a:solidFill>
                <a:latin typeface="Tahoma"/>
                <a:ea typeface="Tahoma"/>
                <a:cs typeface="Tahoma"/>
                <a:sym typeface="Tahoma"/>
              </a:rPr>
              <a:t>Packing of DNA into Chromosomes</a:t>
            </a:r>
            <a:endParaRPr/>
          </a:p>
        </p:txBody>
      </p:sp>
      <p:sp>
        <p:nvSpPr>
          <p:cNvPr id="176" name="Google Shape;176;p17"/>
          <p:cNvSpPr txBox="1"/>
          <p:nvPr>
            <p:ph idx="4294967295" type="body"/>
          </p:nvPr>
        </p:nvSpPr>
        <p:spPr>
          <a:xfrm>
            <a:off x="685800" y="1828800"/>
            <a:ext cx="7924800" cy="1447800"/>
          </a:xfrm>
          <a:prstGeom prst="rect">
            <a:avLst/>
          </a:prstGeom>
          <a:noFill/>
          <a:ln>
            <a:noFill/>
          </a:ln>
        </p:spPr>
        <p:txBody>
          <a:bodyPr anchorCtr="0" anchor="t" bIns="46800" lIns="90000" spcFirstLastPara="1" rIns="90000" wrap="square" tIns="46800">
            <a:noAutofit/>
          </a:bodyPr>
          <a:lstStyle/>
          <a:p>
            <a:pPr indent="-341312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Tahoma"/>
              <a:buNone/>
            </a:pPr>
            <a:r>
              <a:rPr b="0" i="0" lang="en-US" sz="2000" u="sng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rPr>
              <a:t>Chromosomes Exist in Different States Throughout Life of Cell</a:t>
            </a:r>
            <a:endParaRPr/>
          </a:p>
          <a:p>
            <a:pPr indent="-341312" lvl="0" marL="3429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A3C145"/>
              </a:buClr>
              <a:buSzPts val="1280"/>
              <a:buFont typeface="Arial"/>
              <a:buChar char="►"/>
            </a:pPr>
            <a:r>
              <a:rPr b="0" i="0" lang="en-US" sz="1600" u="none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rPr>
              <a:t>Mitotic chromosomes= highly condensed chromosomes of dividing cell</a:t>
            </a:r>
            <a:endParaRPr/>
          </a:p>
          <a:p>
            <a:pPr indent="-341312" lvl="0" marL="3429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A3C145"/>
              </a:buClr>
              <a:buSzPts val="1280"/>
              <a:buFont typeface="Arial"/>
              <a:buChar char="►"/>
            </a:pPr>
            <a:r>
              <a:rPr b="0" i="0" lang="en-US" sz="1600" u="none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rPr>
              <a:t>During interphase chromosomes present as extended thin threads in nucleus, not readily visible</a:t>
            </a:r>
            <a:endParaRPr/>
          </a:p>
        </p:txBody>
      </p:sp>
      <p:pic>
        <p:nvPicPr>
          <p:cNvPr id="177" name="Google Shape;177;p1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524000" y="3886200"/>
            <a:ext cx="5257800" cy="21859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515361"/>
            </a:gs>
            <a:gs pos="100000">
              <a:srgbClr val="5A5C6C"/>
            </a:gs>
          </a:gsLst>
          <a:lin ang="5400000" scaled="0"/>
        </a:gradFill>
      </p:bgPr>
    </p:bg>
    <p:spTree>
      <p:nvGrpSpPr>
        <p:cNvPr id="18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18"/>
          <p:cNvSpPr txBox="1"/>
          <p:nvPr>
            <p:ph idx="4294967295" type="title"/>
          </p:nvPr>
        </p:nvSpPr>
        <p:spPr>
          <a:xfrm>
            <a:off x="301625" y="228600"/>
            <a:ext cx="854075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6800" lIns="90000" spcFirstLastPara="1" rIns="90000" wrap="square" tIns="46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CC"/>
              </a:buClr>
              <a:buSzPts val="3600"/>
              <a:buFont typeface="Tahoma"/>
              <a:buNone/>
            </a:pPr>
            <a:r>
              <a:rPr b="0" i="0" lang="en-US" sz="3600" u="none">
                <a:solidFill>
                  <a:srgbClr val="FFFFCC"/>
                </a:solidFill>
                <a:latin typeface="Tahoma"/>
                <a:ea typeface="Tahoma"/>
                <a:cs typeface="Tahoma"/>
                <a:sym typeface="Tahoma"/>
              </a:rPr>
              <a:t>Packing of DNA into Chromosomes</a:t>
            </a:r>
            <a:endParaRPr/>
          </a:p>
        </p:txBody>
      </p:sp>
      <p:sp>
        <p:nvSpPr>
          <p:cNvPr id="183" name="Google Shape;183;p18"/>
          <p:cNvSpPr txBox="1"/>
          <p:nvPr>
            <p:ph idx="4294967295" type="body"/>
          </p:nvPr>
        </p:nvSpPr>
        <p:spPr>
          <a:xfrm>
            <a:off x="1292225" y="4724400"/>
            <a:ext cx="7851775" cy="1524000"/>
          </a:xfrm>
          <a:prstGeom prst="rect">
            <a:avLst/>
          </a:prstGeom>
          <a:noFill/>
          <a:ln>
            <a:noFill/>
          </a:ln>
        </p:spPr>
        <p:txBody>
          <a:bodyPr anchorCtr="0" anchor="t" bIns="46800" lIns="90000" spcFirstLastPara="1" rIns="90000" wrap="square" tIns="46800">
            <a:noAutofit/>
          </a:bodyPr>
          <a:lstStyle/>
          <a:p>
            <a:pPr indent="-341312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Tahoma"/>
              <a:buNone/>
            </a:pPr>
            <a:r>
              <a:rPr b="0" i="0" lang="en-US" sz="2400" u="sng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rPr>
              <a:t>Essential Features of a Linear Chromosome:</a:t>
            </a:r>
            <a:endParaRPr/>
          </a:p>
          <a:p>
            <a:pPr indent="-341312" lvl="0" marL="3429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A3C145"/>
              </a:buClr>
              <a:buSzPts val="1440"/>
              <a:buFont typeface="Arial"/>
              <a:buChar char="►"/>
            </a:pPr>
            <a:r>
              <a:rPr b="0" i="0" lang="en-US" sz="1800" u="none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rPr>
              <a:t>Centromere</a:t>
            </a:r>
            <a:endParaRPr/>
          </a:p>
          <a:p>
            <a:pPr indent="-341312" lvl="0" marL="3429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A3C145"/>
              </a:buClr>
              <a:buSzPts val="1440"/>
              <a:buFont typeface="Arial"/>
              <a:buChar char="►"/>
            </a:pPr>
            <a:r>
              <a:rPr b="0" i="0" lang="en-US" sz="1800" u="none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rPr>
              <a:t>(2) Telomeres</a:t>
            </a:r>
            <a:endParaRPr/>
          </a:p>
          <a:p>
            <a:pPr indent="-341312" lvl="0" marL="3429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A3C145"/>
              </a:buClr>
              <a:buSzPts val="1440"/>
              <a:buFont typeface="Arial"/>
              <a:buChar char="►"/>
            </a:pPr>
            <a:r>
              <a:rPr b="0" i="0" lang="en-US" sz="1800" u="none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rPr>
              <a:t>Replication Origins</a:t>
            </a:r>
            <a:endParaRPr/>
          </a:p>
        </p:txBody>
      </p:sp>
      <p:pic>
        <p:nvPicPr>
          <p:cNvPr id="184" name="Google Shape;184;p1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590800" y="1600200"/>
            <a:ext cx="3810000" cy="26225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515361"/>
            </a:gs>
            <a:gs pos="100000">
              <a:srgbClr val="5A5C6C"/>
            </a:gs>
          </a:gsLst>
          <a:lin ang="5400000" scaled="0"/>
        </a:gradFill>
      </p:bgPr>
    </p:bg>
    <p:spTree>
      <p:nvGrpSpPr>
        <p:cNvPr id="188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19"/>
          <p:cNvSpPr txBox="1"/>
          <p:nvPr>
            <p:ph idx="4294967295" type="title"/>
          </p:nvPr>
        </p:nvSpPr>
        <p:spPr>
          <a:xfrm>
            <a:off x="301625" y="76200"/>
            <a:ext cx="854075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6800" lIns="90000" spcFirstLastPara="1" rIns="90000" wrap="square" tIns="46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CC"/>
              </a:buClr>
              <a:buSzPts val="3600"/>
              <a:buFont typeface="Tahoma"/>
              <a:buNone/>
            </a:pPr>
            <a:r>
              <a:rPr b="0" i="0" lang="en-US" sz="3600" u="none">
                <a:solidFill>
                  <a:srgbClr val="FFFFCC"/>
                </a:solidFill>
                <a:latin typeface="Tahoma"/>
                <a:ea typeface="Tahoma"/>
                <a:cs typeface="Tahoma"/>
                <a:sym typeface="Tahoma"/>
              </a:rPr>
              <a:t>Packing of DNA into Chromosomes</a:t>
            </a:r>
            <a:endParaRPr/>
          </a:p>
        </p:txBody>
      </p:sp>
      <p:sp>
        <p:nvSpPr>
          <p:cNvPr id="190" name="Google Shape;190;p19"/>
          <p:cNvSpPr txBox="1"/>
          <p:nvPr>
            <p:ph idx="4294967295" type="body"/>
          </p:nvPr>
        </p:nvSpPr>
        <p:spPr>
          <a:xfrm>
            <a:off x="304800" y="1600200"/>
            <a:ext cx="6784975" cy="4498975"/>
          </a:xfrm>
          <a:prstGeom prst="rect">
            <a:avLst/>
          </a:prstGeom>
          <a:noFill/>
          <a:ln>
            <a:noFill/>
          </a:ln>
        </p:spPr>
        <p:txBody>
          <a:bodyPr anchorCtr="0" anchor="t" bIns="46800" lIns="90000" spcFirstLastPara="1" rIns="90000" wrap="square" tIns="46800">
            <a:noAutofit/>
          </a:bodyPr>
          <a:lstStyle/>
          <a:p>
            <a:pPr indent="-341312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Tahoma"/>
              <a:buNone/>
            </a:pPr>
            <a:r>
              <a:rPr b="0" i="0" lang="en-US" sz="2400" u="sng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rPr>
              <a:t>DNA is highly condensed in chromosomes</a:t>
            </a:r>
            <a:endParaRPr/>
          </a:p>
          <a:p>
            <a:pPr indent="-341312" lvl="0" marL="3429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A3C145"/>
              </a:buClr>
              <a:buSzPts val="1280"/>
              <a:buFont typeface="Arial"/>
              <a:buChar char="►"/>
            </a:pPr>
            <a:r>
              <a:rPr b="0" i="0" lang="en-US" sz="1600" u="none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rPr>
              <a:t>Compression of DNA performed by proteins</a:t>
            </a:r>
            <a:endParaRPr/>
          </a:p>
          <a:p>
            <a:pPr indent="-341312" lvl="0" marL="3429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Tahoma"/>
              <a:buNone/>
            </a:pPr>
            <a:r>
              <a:rPr b="0" i="0" lang="en-US" sz="1600" u="none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rPr>
              <a:t>		human chromosome 22 </a:t>
            </a:r>
            <a:endParaRPr/>
          </a:p>
          <a:p>
            <a:pPr indent="-341312" lvl="0" marL="3429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Tahoma"/>
              <a:buNone/>
            </a:pPr>
            <a:r>
              <a:rPr b="0" i="0" lang="en-US" sz="1600" u="none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rPr>
              <a:t>		48 million bp</a:t>
            </a:r>
            <a:endParaRPr/>
          </a:p>
          <a:p>
            <a:pPr indent="-341312" lvl="0" marL="3429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Tahoma"/>
              <a:buNone/>
            </a:pPr>
            <a:r>
              <a:rPr b="0" i="0" lang="en-US" sz="1600" u="none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rPr>
              <a:t>		extended 1.5 cm; packed in space 0.2 um </a:t>
            </a:r>
            <a:endParaRPr/>
          </a:p>
          <a:p>
            <a:pPr indent="-341312" lvl="0" marL="3429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Tahoma"/>
              <a:buNone/>
            </a:pPr>
            <a:r>
              <a:rPr b="0" i="0" lang="en-US" sz="1600" u="none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rPr>
              <a:t>		10,000X compaction ratio</a:t>
            </a:r>
            <a:endParaRPr/>
          </a:p>
          <a:p>
            <a:pPr indent="-341312" lvl="0" marL="3429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A3C145"/>
              </a:buClr>
              <a:buSzPts val="1280"/>
              <a:buFont typeface="Arial"/>
              <a:buChar char="►"/>
            </a:pPr>
            <a:r>
              <a:rPr b="0" i="0" lang="en-US" sz="1600" u="none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rPr>
              <a:t>DNA of interphase chromo less dense but overall compaction ratio still ~1000X</a:t>
            </a:r>
            <a:endParaRPr/>
          </a:p>
          <a:p>
            <a:pPr indent="-341312" lvl="0" marL="3429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A3C145"/>
              </a:buClr>
              <a:buSzPts val="1280"/>
              <a:buFont typeface="Arial"/>
              <a:buChar char="►"/>
            </a:pPr>
            <a:r>
              <a:rPr b="0" i="0" lang="en-US" sz="1600" u="none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rPr>
              <a:t>Chromosome structure is dynamic</a:t>
            </a:r>
            <a:endParaRPr/>
          </a:p>
        </p:txBody>
      </p:sp>
      <p:pic>
        <p:nvPicPr>
          <p:cNvPr id="191" name="Google Shape;191;p1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781800" y="1295400"/>
            <a:ext cx="2114550" cy="2133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2" name="Google Shape;192;p1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781800" y="3886200"/>
            <a:ext cx="1993900" cy="2209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515361"/>
            </a:gs>
            <a:gs pos="100000">
              <a:srgbClr val="5A5C6C"/>
            </a:gs>
          </a:gsLst>
          <a:lin ang="5400000" scaled="0"/>
        </a:gradFill>
      </p:bgPr>
    </p:bg>
    <p:spTree>
      <p:nvGrpSpPr>
        <p:cNvPr id="196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20"/>
          <p:cNvSpPr txBox="1"/>
          <p:nvPr>
            <p:ph idx="4294967295" type="title"/>
          </p:nvPr>
        </p:nvSpPr>
        <p:spPr>
          <a:xfrm>
            <a:off x="301625" y="228600"/>
            <a:ext cx="854075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6800" lIns="90000" spcFirstLastPara="1" rIns="90000" wrap="square" tIns="46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CC"/>
              </a:buClr>
              <a:buSzPts val="3600"/>
              <a:buFont typeface="Tahoma"/>
              <a:buNone/>
            </a:pPr>
            <a:r>
              <a:rPr b="0" i="0" lang="en-US" sz="3600" u="none">
                <a:solidFill>
                  <a:srgbClr val="FFFFCC"/>
                </a:solidFill>
                <a:latin typeface="Tahoma"/>
                <a:ea typeface="Tahoma"/>
                <a:cs typeface="Tahoma"/>
                <a:sym typeface="Tahoma"/>
              </a:rPr>
              <a:t>Packing of DNA into Chromosomes</a:t>
            </a:r>
            <a:endParaRPr/>
          </a:p>
        </p:txBody>
      </p:sp>
      <p:sp>
        <p:nvSpPr>
          <p:cNvPr id="198" name="Google Shape;198;p20"/>
          <p:cNvSpPr txBox="1"/>
          <p:nvPr>
            <p:ph idx="4294967295" type="body"/>
          </p:nvPr>
        </p:nvSpPr>
        <p:spPr>
          <a:xfrm>
            <a:off x="1216025" y="1447800"/>
            <a:ext cx="7165975" cy="2057400"/>
          </a:xfrm>
          <a:prstGeom prst="rect">
            <a:avLst/>
          </a:prstGeom>
          <a:noFill/>
          <a:ln>
            <a:noFill/>
          </a:ln>
        </p:spPr>
        <p:txBody>
          <a:bodyPr anchorCtr="0" anchor="t" bIns="46800" lIns="90000" spcFirstLastPara="1" rIns="90000" wrap="square" tIns="46800">
            <a:noAutofit/>
          </a:bodyPr>
          <a:lstStyle/>
          <a:p>
            <a:pPr indent="-341312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Tahoma"/>
              <a:buNone/>
            </a:pPr>
            <a:r>
              <a:rPr b="0" i="0" lang="en-US" sz="1800" u="none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rPr>
              <a:t>Chromatin= nuclear DNA plus all the proteins bound to it</a:t>
            </a:r>
            <a:endParaRPr/>
          </a:p>
          <a:p>
            <a:pPr indent="-341312" lvl="0" marL="3429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Tahoma"/>
              <a:buNone/>
            </a:pPr>
            <a:r>
              <a:t/>
            </a:r>
            <a:endParaRPr b="0" i="0" sz="1800" u="none">
              <a:solidFill>
                <a:srgbClr val="FFFFFF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-341312" lvl="0" marL="3429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Tahoma"/>
              <a:buNone/>
            </a:pPr>
            <a:r>
              <a:rPr b="0" i="0" lang="en-US" sz="1800" u="none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rPr>
              <a:t>Two classes of proteins bind to DNA to form chromosome</a:t>
            </a:r>
            <a:endParaRPr/>
          </a:p>
          <a:p>
            <a:pPr indent="-341312" lvl="0" marL="3429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Tahoma"/>
              <a:buNone/>
            </a:pPr>
            <a:r>
              <a:rPr b="0" i="0" lang="en-US" sz="1800" u="none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rPr>
              <a:t>	1.	histones</a:t>
            </a:r>
            <a:endParaRPr/>
          </a:p>
          <a:p>
            <a:pPr indent="-341312" lvl="0" marL="3429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Tahoma"/>
              <a:buNone/>
            </a:pPr>
            <a:r>
              <a:rPr b="0" i="0" lang="en-US" sz="1800" u="none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rPr>
              <a:t>	2.	nonhistone</a:t>
            </a:r>
            <a:endParaRPr/>
          </a:p>
        </p:txBody>
      </p:sp>
      <p:pic>
        <p:nvPicPr>
          <p:cNvPr id="199" name="Google Shape;199;p2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438400" y="3429000"/>
            <a:ext cx="4038600" cy="270986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515361"/>
            </a:gs>
            <a:gs pos="100000">
              <a:srgbClr val="5A5C6C"/>
            </a:gs>
          </a:gsLst>
          <a:lin ang="5400000" scaled="0"/>
        </a:gradFill>
      </p:bgPr>
    </p:bg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3"/>
          <p:cNvSpPr txBox="1"/>
          <p:nvPr>
            <p:ph idx="4294967295" type="title"/>
          </p:nvPr>
        </p:nvSpPr>
        <p:spPr>
          <a:xfrm>
            <a:off x="301625" y="228600"/>
            <a:ext cx="854075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6800" lIns="90000" spcFirstLastPara="1" rIns="90000" wrap="square" tIns="46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CC"/>
              </a:buClr>
              <a:buSzPts val="4000"/>
              <a:buFont typeface="Tahoma"/>
              <a:buNone/>
            </a:pPr>
            <a:r>
              <a:rPr b="0" i="0" lang="en-US" sz="4000" u="none">
                <a:solidFill>
                  <a:srgbClr val="FFFFCC"/>
                </a:solidFill>
                <a:latin typeface="Tahoma"/>
                <a:ea typeface="Tahoma"/>
                <a:cs typeface="Tahoma"/>
                <a:sym typeface="Tahoma"/>
              </a:rPr>
              <a:t>The Structure and Function of DNA</a:t>
            </a:r>
            <a:endParaRPr/>
          </a:p>
        </p:txBody>
      </p:sp>
      <p:sp>
        <p:nvSpPr>
          <p:cNvPr id="74" name="Google Shape;74;p3"/>
          <p:cNvSpPr txBox="1"/>
          <p:nvPr>
            <p:ph idx="4294967295" type="body"/>
          </p:nvPr>
        </p:nvSpPr>
        <p:spPr>
          <a:xfrm>
            <a:off x="457200" y="4724400"/>
            <a:ext cx="8077200" cy="2163762"/>
          </a:xfrm>
          <a:prstGeom prst="rect">
            <a:avLst/>
          </a:prstGeom>
          <a:noFill/>
          <a:ln>
            <a:noFill/>
          </a:ln>
        </p:spPr>
        <p:txBody>
          <a:bodyPr anchorCtr="0" anchor="t" bIns="46800" lIns="90000" spcFirstLastPara="1" rIns="90000" wrap="square" tIns="46800">
            <a:noAutofit/>
          </a:bodyPr>
          <a:lstStyle/>
          <a:p>
            <a:pPr indent="-341312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Tahoma"/>
              <a:buNone/>
            </a:pPr>
            <a:r>
              <a:rPr b="0" i="0" lang="en-US" sz="2000" u="sng" cap="none" strike="noStrike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rPr>
              <a:t>Landmark Discoveries</a:t>
            </a:r>
            <a:endParaRPr/>
          </a:p>
          <a:p>
            <a:pPr indent="-341312" lvl="0" marL="3429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Tahoma"/>
              <a:buNone/>
            </a:pPr>
            <a:r>
              <a:rPr b="0" i="0" lang="en-US" sz="1600" u="none" cap="none" strike="noStrike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rPr>
              <a:t>1940’s Studies with Fungi reveal Genetic info = instructions for making proteins</a:t>
            </a:r>
            <a:endParaRPr/>
          </a:p>
          <a:p>
            <a:pPr indent="-341312" lvl="0" marL="3429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Tahoma"/>
              <a:buNone/>
            </a:pPr>
            <a:r>
              <a:rPr b="0" i="0" lang="en-US" sz="1600" u="none" cap="none" strike="noStrike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rPr>
              <a:t>1940’s Discovery of DNA is genetic info</a:t>
            </a:r>
            <a:endParaRPr/>
          </a:p>
          <a:p>
            <a:pPr indent="-341312" lvl="0" marL="3429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Tahoma"/>
              <a:buNone/>
            </a:pPr>
            <a:r>
              <a:rPr b="0" i="0" lang="en-US" sz="1600" u="none" cap="none" strike="noStrike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rPr>
              <a:t>1953   Structure of DNA Resolved</a:t>
            </a:r>
            <a:endParaRPr/>
          </a:p>
          <a:p>
            <a:pPr indent="-341312" lvl="0" marL="3429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Tahoma"/>
              <a:buNone/>
            </a:pPr>
            <a:r>
              <a:rPr b="0" i="0" lang="en-US" sz="1600" u="none" cap="none" strike="noStrike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rPr>
              <a:t>1964   Genetic Code revealed</a:t>
            </a:r>
            <a:endParaRPr/>
          </a:p>
          <a:p>
            <a:pPr indent="-341312" lvl="0" marL="3429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Tahoma"/>
              <a:buNone/>
            </a:pPr>
            <a:r>
              <a:t/>
            </a:r>
            <a:endParaRPr b="0" i="0" sz="1600" u="none" cap="none" strike="noStrike">
              <a:solidFill>
                <a:srgbClr val="FFFFFF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-342900" lvl="0" marL="342900" marR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t/>
            </a:r>
            <a:endParaRPr b="0" i="0" sz="1600" u="none">
              <a:solidFill>
                <a:srgbClr val="FFFFFF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pic>
        <p:nvPicPr>
          <p:cNvPr id="75" name="Google Shape;75;p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438400" y="2286000"/>
            <a:ext cx="2238375" cy="1658937"/>
          </a:xfrm>
          <a:prstGeom prst="rect">
            <a:avLst/>
          </a:prstGeom>
          <a:noFill/>
          <a:ln>
            <a:noFill/>
          </a:ln>
        </p:spPr>
      </p:pic>
      <p:pic>
        <p:nvPicPr>
          <p:cNvPr id="76" name="Google Shape;76;p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04800" y="2362200"/>
            <a:ext cx="1981200" cy="1520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77" name="Google Shape;77;p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876800" y="1676400"/>
            <a:ext cx="1652587" cy="2819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8" name="Google Shape;78;p3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6705600" y="2133600"/>
            <a:ext cx="2057400" cy="18748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515361"/>
            </a:gs>
            <a:gs pos="100000">
              <a:srgbClr val="5A5C6C"/>
            </a:gs>
          </a:gsLst>
          <a:lin ang="5400000" scaled="0"/>
        </a:gradFill>
      </p:bgPr>
    </p:bg>
    <p:spTree>
      <p:nvGrpSpPr>
        <p:cNvPr id="203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21"/>
          <p:cNvSpPr txBox="1"/>
          <p:nvPr>
            <p:ph idx="4294967295" type="title"/>
          </p:nvPr>
        </p:nvSpPr>
        <p:spPr>
          <a:xfrm>
            <a:off x="304800" y="0"/>
            <a:ext cx="854075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6800" lIns="90000" spcFirstLastPara="1" rIns="90000" wrap="square" tIns="46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CC"/>
              </a:buClr>
              <a:buSzPts val="3600"/>
              <a:buFont typeface="Tahoma"/>
              <a:buNone/>
            </a:pPr>
            <a:r>
              <a:rPr b="0" i="0" lang="en-US" sz="3600" u="none">
                <a:solidFill>
                  <a:srgbClr val="FFFFCC"/>
                </a:solidFill>
                <a:latin typeface="Tahoma"/>
                <a:ea typeface="Tahoma"/>
                <a:cs typeface="Tahoma"/>
                <a:sym typeface="Tahoma"/>
              </a:rPr>
              <a:t>Packing of DNA into Chromosomes</a:t>
            </a:r>
            <a:endParaRPr/>
          </a:p>
        </p:txBody>
      </p:sp>
      <p:sp>
        <p:nvSpPr>
          <p:cNvPr id="205" name="Google Shape;205;p21"/>
          <p:cNvSpPr txBox="1"/>
          <p:nvPr>
            <p:ph idx="4294967295" type="body"/>
          </p:nvPr>
        </p:nvSpPr>
        <p:spPr>
          <a:xfrm>
            <a:off x="1905000" y="5257800"/>
            <a:ext cx="6784975" cy="901700"/>
          </a:xfrm>
          <a:prstGeom prst="rect">
            <a:avLst/>
          </a:prstGeom>
          <a:noFill/>
          <a:ln>
            <a:noFill/>
          </a:ln>
        </p:spPr>
        <p:txBody>
          <a:bodyPr anchorCtr="0" anchor="t" bIns="46800" lIns="90000" spcFirstLastPara="1" rIns="90000" wrap="square" tIns="46800">
            <a:noAutofit/>
          </a:bodyPr>
          <a:lstStyle/>
          <a:p>
            <a:pPr indent="-608012" lvl="0" marL="609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Tahoma"/>
              <a:buNone/>
            </a:pPr>
            <a:r>
              <a:rPr b="0" i="0" lang="en-US" sz="2400" u="sng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rPr>
              <a:t>5 levels of Chromosomal Packaging</a:t>
            </a:r>
            <a:endParaRPr/>
          </a:p>
          <a:p>
            <a:pPr indent="-342900" lvl="0" marL="342900" marR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t/>
            </a:r>
            <a:endParaRPr b="0" i="0" sz="2400" u="sng">
              <a:solidFill>
                <a:srgbClr val="FFFFFF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pic>
        <p:nvPicPr>
          <p:cNvPr id="206" name="Google Shape;206;p2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124200" y="1371600"/>
            <a:ext cx="2479675" cy="3505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515361"/>
            </a:gs>
            <a:gs pos="100000">
              <a:srgbClr val="5A5C6C"/>
            </a:gs>
          </a:gsLst>
          <a:lin ang="5400000" scaled="0"/>
        </a:gradFill>
      </p:bgPr>
    </p:bg>
    <p:spTree>
      <p:nvGrpSpPr>
        <p:cNvPr id="210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22"/>
          <p:cNvSpPr txBox="1"/>
          <p:nvPr>
            <p:ph idx="4294967295" type="title"/>
          </p:nvPr>
        </p:nvSpPr>
        <p:spPr>
          <a:xfrm>
            <a:off x="301625" y="-76200"/>
            <a:ext cx="854075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6800" lIns="90000" spcFirstLastPara="1" rIns="90000" wrap="square" tIns="46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CC"/>
              </a:buClr>
              <a:buSzPts val="3600"/>
              <a:buFont typeface="Tahoma"/>
              <a:buNone/>
            </a:pPr>
            <a:r>
              <a:rPr b="0" i="0" lang="en-US" sz="3600" u="none">
                <a:solidFill>
                  <a:srgbClr val="FFFFCC"/>
                </a:solidFill>
                <a:latin typeface="Tahoma"/>
                <a:ea typeface="Tahoma"/>
                <a:cs typeface="Tahoma"/>
                <a:sym typeface="Tahoma"/>
              </a:rPr>
              <a:t>Packing of DNA into Chromosomes</a:t>
            </a:r>
            <a:endParaRPr/>
          </a:p>
        </p:txBody>
      </p:sp>
      <p:sp>
        <p:nvSpPr>
          <p:cNvPr id="212" name="Google Shape;212;p22"/>
          <p:cNvSpPr txBox="1"/>
          <p:nvPr>
            <p:ph idx="4294967295" type="body"/>
          </p:nvPr>
        </p:nvSpPr>
        <p:spPr>
          <a:xfrm>
            <a:off x="914400" y="4114800"/>
            <a:ext cx="7620000" cy="3048000"/>
          </a:xfrm>
          <a:prstGeom prst="rect">
            <a:avLst/>
          </a:prstGeom>
          <a:noFill/>
          <a:ln>
            <a:noFill/>
          </a:ln>
        </p:spPr>
        <p:txBody>
          <a:bodyPr anchorCtr="0" anchor="t" bIns="46800" lIns="90000" spcFirstLastPara="1" rIns="90000" wrap="square" tIns="46800">
            <a:noAutofit/>
          </a:bodyPr>
          <a:lstStyle/>
          <a:p>
            <a:pPr indent="-341312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Tahoma"/>
              <a:buNone/>
            </a:pPr>
            <a:r>
              <a:rPr b="0" i="0" lang="en-US" sz="2000" u="sng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rPr>
              <a:t>Nucleosomes as Basic Unit of Eucaryotic Chromosome Structure</a:t>
            </a:r>
            <a:endParaRPr/>
          </a:p>
          <a:p>
            <a:pPr indent="-341312" lvl="0" marL="3429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A3C145"/>
              </a:buClr>
              <a:buSzPts val="1280"/>
              <a:buFont typeface="Arial"/>
              <a:buChar char="►"/>
            </a:pPr>
            <a:r>
              <a:rPr b="0" i="0" lang="en-US" sz="1600" u="none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rPr>
              <a:t>Discovered 1974</a:t>
            </a:r>
            <a:endParaRPr/>
          </a:p>
          <a:p>
            <a:pPr indent="-341312" lvl="0" marL="3429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A3C145"/>
              </a:buClr>
              <a:buSzPts val="1280"/>
              <a:buFont typeface="Arial"/>
              <a:buChar char="►"/>
            </a:pPr>
            <a:r>
              <a:rPr b="0" i="0" lang="en-US" sz="1600" u="none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rPr>
              <a:t>DNA wrapped around octameric core of histone proteins</a:t>
            </a:r>
            <a:endParaRPr/>
          </a:p>
          <a:p>
            <a:pPr indent="-341312" lvl="0" marL="3429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A3C145"/>
              </a:buClr>
              <a:buSzPts val="1280"/>
              <a:buFont typeface="Arial"/>
              <a:buChar char="►"/>
            </a:pPr>
            <a:r>
              <a:rPr b="0" i="0" lang="en-US" sz="1600" u="none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rPr>
              <a:t>Repeat every 200 bp</a:t>
            </a:r>
            <a:endParaRPr/>
          </a:p>
          <a:p>
            <a:pPr indent="-341312" lvl="0" marL="3429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A3C145"/>
              </a:buClr>
              <a:buSzPts val="1280"/>
              <a:buFont typeface="Arial"/>
              <a:buChar char="►"/>
            </a:pPr>
            <a:r>
              <a:rPr b="0" i="0" lang="en-US" sz="1600" u="none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rPr>
              <a:t>Linker DNA btwn nucleosomes ~80 bp</a:t>
            </a:r>
            <a:endParaRPr/>
          </a:p>
          <a:p>
            <a:pPr indent="-341312" lvl="0" marL="3429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A3C145"/>
              </a:buClr>
              <a:buSzPts val="1280"/>
              <a:buFont typeface="Arial"/>
              <a:buChar char="►"/>
            </a:pPr>
            <a:r>
              <a:rPr b="0" i="0" lang="en-US" sz="1600" u="none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rPr>
              <a:t>3x level of compaction </a:t>
            </a:r>
            <a:br>
              <a:rPr b="0" i="0" lang="en-US" sz="1600" u="none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rPr>
            </a:br>
            <a:r>
              <a:rPr b="0" i="0" lang="en-US" sz="1600" u="none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rPr>
              <a:t>	human DNA 6.4 x 10</a:t>
            </a:r>
            <a:r>
              <a:rPr b="0" baseline="30000" i="0" lang="en-US" sz="1600" u="none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rPr>
              <a:t>9</a:t>
            </a:r>
            <a:r>
              <a:rPr b="0" i="0" lang="en-US" sz="1600" u="none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rPr>
              <a:t> bp w/ 30 million nucleosomes</a:t>
            </a:r>
            <a:endParaRPr/>
          </a:p>
          <a:p>
            <a:pPr indent="-341312" lvl="0" marL="3429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Tahoma"/>
              <a:buNone/>
            </a:pPr>
            <a:r>
              <a:t/>
            </a:r>
            <a:endParaRPr b="0" i="0" sz="1600" u="none">
              <a:solidFill>
                <a:srgbClr val="FFFFFF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-342900" lvl="0" marL="342900" marR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t/>
            </a:r>
            <a:endParaRPr b="0" i="0" sz="1600" u="none">
              <a:solidFill>
                <a:srgbClr val="FFFFFF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pic>
        <p:nvPicPr>
          <p:cNvPr id="213" name="Google Shape;213;p2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057400" y="1295400"/>
            <a:ext cx="4495800" cy="24272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515361"/>
            </a:gs>
            <a:gs pos="100000">
              <a:srgbClr val="5A5C6C"/>
            </a:gs>
          </a:gsLst>
          <a:lin ang="5400000" scaled="0"/>
        </a:gradFill>
      </p:bgPr>
    </p:bg>
    <p:spTree>
      <p:nvGrpSpPr>
        <p:cNvPr id="217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p23"/>
          <p:cNvSpPr txBox="1"/>
          <p:nvPr>
            <p:ph idx="4294967295" type="title"/>
          </p:nvPr>
        </p:nvSpPr>
        <p:spPr>
          <a:xfrm>
            <a:off x="301625" y="-228600"/>
            <a:ext cx="854075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6800" lIns="90000" spcFirstLastPara="1" rIns="90000" wrap="square" tIns="46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CC"/>
              </a:buClr>
              <a:buSzPts val="3600"/>
              <a:buFont typeface="Tahoma"/>
              <a:buNone/>
            </a:pPr>
            <a:r>
              <a:rPr b="0" i="0" lang="en-US" sz="3600" u="none">
                <a:solidFill>
                  <a:srgbClr val="FFFFCC"/>
                </a:solidFill>
                <a:latin typeface="Tahoma"/>
                <a:ea typeface="Tahoma"/>
                <a:cs typeface="Tahoma"/>
                <a:sym typeface="Tahoma"/>
              </a:rPr>
              <a:t>Packing of DNA into Chromosomes</a:t>
            </a:r>
            <a:endParaRPr/>
          </a:p>
        </p:txBody>
      </p:sp>
      <p:sp>
        <p:nvSpPr>
          <p:cNvPr id="219" name="Google Shape;219;p23"/>
          <p:cNvSpPr txBox="1"/>
          <p:nvPr>
            <p:ph idx="4294967295" type="body"/>
          </p:nvPr>
        </p:nvSpPr>
        <p:spPr>
          <a:xfrm>
            <a:off x="2971800" y="1981200"/>
            <a:ext cx="6172200" cy="289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6800" lIns="90000" spcFirstLastPara="1" rIns="90000" wrap="square" tIns="46800">
            <a:noAutofit/>
          </a:bodyPr>
          <a:lstStyle/>
          <a:p>
            <a:pPr indent="-341312" lvl="0" marL="34290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Tahoma"/>
              <a:buNone/>
            </a:pPr>
            <a:r>
              <a:rPr b="0" i="0" lang="en-US" sz="2400" u="sng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rPr>
              <a:t>Characteristics of Histone Proteins</a:t>
            </a:r>
            <a:endParaRPr/>
          </a:p>
          <a:p>
            <a:pPr indent="-341312" lvl="0" marL="342900" marR="0" rtl="0" algn="l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Clr>
                <a:srgbClr val="A3C145"/>
              </a:buClr>
              <a:buSzPts val="1440"/>
              <a:buFont typeface="Arial"/>
              <a:buChar char="►"/>
            </a:pPr>
            <a:r>
              <a:rPr b="0" i="0" lang="en-US" sz="1800" u="none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rPr>
              <a:t>60 million/cell</a:t>
            </a:r>
            <a:endParaRPr/>
          </a:p>
          <a:p>
            <a:pPr indent="-341312" lvl="0" marL="342900" marR="0" rtl="0" algn="l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Clr>
                <a:srgbClr val="A3C145"/>
              </a:buClr>
              <a:buSzPts val="1440"/>
              <a:buFont typeface="Arial"/>
              <a:buChar char="►"/>
            </a:pPr>
            <a:r>
              <a:rPr b="0" i="0" lang="en-US" sz="1800" u="none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rPr>
              <a:t>Histone mass of chromosome = DNA mass</a:t>
            </a:r>
            <a:endParaRPr/>
          </a:p>
          <a:p>
            <a:pPr indent="-341312" lvl="0" marL="342900" marR="0" rtl="0" algn="l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Clr>
                <a:srgbClr val="A3C145"/>
              </a:buClr>
              <a:buSzPts val="1440"/>
              <a:buFont typeface="Arial"/>
              <a:buChar char="►"/>
            </a:pPr>
            <a:r>
              <a:rPr b="0" i="0" lang="en-US" sz="1800" u="none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rPr>
              <a:t>Responsible for packaging DNA into nucleosomes</a:t>
            </a:r>
            <a:endParaRPr/>
          </a:p>
          <a:p>
            <a:pPr indent="-341312" lvl="0" marL="342900" marR="0" rtl="0" algn="l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Clr>
                <a:srgbClr val="A3C145"/>
              </a:buClr>
              <a:buSzPts val="1440"/>
              <a:buFont typeface="Arial"/>
              <a:buChar char="►"/>
            </a:pPr>
            <a:r>
              <a:rPr b="0" i="0" lang="en-US" sz="1800" u="none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rPr>
              <a:t>4 different types: H2A, H2B, H3, H4</a:t>
            </a:r>
            <a:endParaRPr/>
          </a:p>
          <a:p>
            <a:pPr indent="-341312" lvl="0" marL="342900" marR="0" rtl="0" algn="l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Clr>
                <a:srgbClr val="A3C145"/>
              </a:buClr>
              <a:buSzPts val="1440"/>
              <a:buFont typeface="Arial"/>
              <a:buChar char="►"/>
            </a:pPr>
            <a:r>
              <a:rPr b="0" i="0" lang="en-US" sz="1800" u="none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rPr>
              <a:t>Highly conserved, 102-135 aa</a:t>
            </a:r>
            <a:endParaRPr/>
          </a:p>
          <a:p>
            <a:pPr indent="-341312" lvl="0" marL="342900" marR="0" rtl="0" algn="l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Clr>
                <a:srgbClr val="A3C145"/>
              </a:buClr>
              <a:buSzPts val="1440"/>
              <a:buFont typeface="Arial"/>
              <a:buChar char="►"/>
            </a:pPr>
            <a:r>
              <a:rPr b="0" i="0" lang="en-US" sz="1800" u="none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rPr>
              <a:t>Rich in lys and arg</a:t>
            </a:r>
            <a:endParaRPr/>
          </a:p>
          <a:p>
            <a:pPr indent="-341312" lvl="0" marL="342900" marR="0" rtl="0" algn="l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Clr>
                <a:srgbClr val="A3C145"/>
              </a:buClr>
              <a:buSzPts val="1440"/>
              <a:buFont typeface="Arial"/>
              <a:buChar char="►"/>
            </a:pPr>
            <a:r>
              <a:rPr b="0" i="0" lang="en-US" sz="1800" u="none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rPr>
              <a:t>Long N-terminal tail subjected to covalent modification</a:t>
            </a:r>
            <a:endParaRPr/>
          </a:p>
          <a:p>
            <a:pPr indent="-341312" lvl="0" marL="342900" marR="0" rtl="0" algn="l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Clr>
                <a:srgbClr val="A3C145"/>
              </a:buClr>
              <a:buSzPts val="1440"/>
              <a:buFont typeface="Arial"/>
              <a:buChar char="►"/>
            </a:pPr>
            <a:r>
              <a:rPr b="0" i="0" lang="en-US" sz="1800" u="none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rPr>
              <a:t>Specialized variant histones</a:t>
            </a:r>
            <a:endParaRPr/>
          </a:p>
          <a:p>
            <a:pPr indent="-342900" lvl="0" marL="342900" marR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rgbClr val="FFFFFF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pic>
        <p:nvPicPr>
          <p:cNvPr id="220" name="Google Shape;220;p2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33400" y="1219200"/>
            <a:ext cx="2097087" cy="1517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1" name="Google Shape;221;p2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914400" y="2849562"/>
            <a:ext cx="1490662" cy="1790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2" name="Google Shape;222;p2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533400" y="4794250"/>
            <a:ext cx="2133600" cy="152241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515361"/>
            </a:gs>
            <a:gs pos="100000">
              <a:srgbClr val="5A5C6C"/>
            </a:gs>
          </a:gsLst>
          <a:lin ang="5400000" scaled="0"/>
        </a:gradFill>
      </p:bgPr>
    </p:bg>
    <p:spTree>
      <p:nvGrpSpPr>
        <p:cNvPr id="226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p24"/>
          <p:cNvSpPr txBox="1"/>
          <p:nvPr>
            <p:ph idx="4294967295" type="title"/>
          </p:nvPr>
        </p:nvSpPr>
        <p:spPr>
          <a:xfrm>
            <a:off x="381000" y="76200"/>
            <a:ext cx="854075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6800" lIns="90000" spcFirstLastPara="1" rIns="90000" wrap="square" tIns="46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CC"/>
              </a:buClr>
              <a:buSzPts val="4000"/>
              <a:buFont typeface="Tahoma"/>
              <a:buNone/>
            </a:pPr>
            <a:r>
              <a:rPr b="0" i="0" lang="en-US" sz="4000" u="none">
                <a:solidFill>
                  <a:srgbClr val="FFFFCC"/>
                </a:solidFill>
                <a:latin typeface="Tahoma"/>
                <a:ea typeface="Tahoma"/>
                <a:cs typeface="Tahoma"/>
                <a:sym typeface="Tahoma"/>
              </a:rPr>
              <a:t>Packing of DNA into Chromosomes</a:t>
            </a:r>
            <a:endParaRPr/>
          </a:p>
        </p:txBody>
      </p:sp>
      <p:sp>
        <p:nvSpPr>
          <p:cNvPr id="228" name="Google Shape;228;p24"/>
          <p:cNvSpPr txBox="1"/>
          <p:nvPr>
            <p:ph idx="4294967295" type="body"/>
          </p:nvPr>
        </p:nvSpPr>
        <p:spPr>
          <a:xfrm>
            <a:off x="533400" y="3581400"/>
            <a:ext cx="8461375" cy="2209800"/>
          </a:xfrm>
          <a:prstGeom prst="rect">
            <a:avLst/>
          </a:prstGeom>
          <a:noFill/>
          <a:ln>
            <a:noFill/>
          </a:ln>
        </p:spPr>
        <p:txBody>
          <a:bodyPr anchorCtr="0" anchor="t" bIns="46800" lIns="90000" spcFirstLastPara="1" rIns="90000" wrap="square" tIns="46800">
            <a:noAutofit/>
          </a:bodyPr>
          <a:lstStyle/>
          <a:p>
            <a:pPr indent="-341312" lvl="0" marL="34290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Tahoma"/>
              <a:buNone/>
            </a:pPr>
            <a:r>
              <a:rPr b="0" i="0" lang="en-US" sz="1800" u="sng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rPr>
              <a:t>Histones as basic unit of nucleosomes</a:t>
            </a:r>
            <a:endParaRPr/>
          </a:p>
          <a:p>
            <a:pPr indent="-341312" lvl="0" marL="342900" marR="0" rtl="0" algn="l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Clr>
                <a:srgbClr val="A3C145"/>
              </a:buClr>
              <a:buSzPts val="1280"/>
              <a:buFont typeface="Arial"/>
              <a:buChar char="►"/>
            </a:pPr>
            <a:r>
              <a:rPr b="0" i="0" lang="en-US" sz="1600" u="none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rPr>
              <a:t>Interface btwn DNA and histone extensive; ~142 H-bonds</a:t>
            </a:r>
            <a:endParaRPr/>
          </a:p>
          <a:p>
            <a:pPr indent="-341312" lvl="0" marL="342900" marR="0" rtl="0" algn="l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Clr>
                <a:srgbClr val="A3C145"/>
              </a:buClr>
              <a:buSzPts val="1280"/>
              <a:buFont typeface="Arial"/>
              <a:buChar char="►"/>
            </a:pPr>
            <a:r>
              <a:rPr b="0" i="0" lang="en-US" sz="1600" u="none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rPr>
              <a:t>Hydrophobic and salt linkages also involved in DNA:histone</a:t>
            </a:r>
            <a:endParaRPr/>
          </a:p>
          <a:p>
            <a:pPr indent="-341312" lvl="0" marL="342900" marR="0" rtl="0" algn="l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Clr>
                <a:srgbClr val="A3C145"/>
              </a:buClr>
              <a:buSzPts val="1280"/>
              <a:buFont typeface="Arial"/>
              <a:buChar char="►"/>
            </a:pPr>
            <a:r>
              <a:rPr b="0" i="0" lang="en-US" sz="1600" u="none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rPr>
              <a:t>Covalent modifications of N-terminal tail of histones controls aspects of chromatin structure</a:t>
            </a:r>
            <a:endParaRPr/>
          </a:p>
          <a:p>
            <a:pPr indent="-341312" lvl="0" marL="342900" marR="0" rtl="0" algn="l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Clr>
                <a:srgbClr val="A3C145"/>
              </a:buClr>
              <a:buSzPts val="1280"/>
              <a:buFont typeface="Arial"/>
              <a:buChar char="►"/>
            </a:pPr>
            <a:r>
              <a:rPr b="0" i="0" lang="en-US" sz="1600" u="none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rPr>
              <a:t>Positioning of nucleosomes determined by DNA flexibility and other DNA bound proteins</a:t>
            </a:r>
            <a:endParaRPr/>
          </a:p>
          <a:p>
            <a:pPr indent="-284162" lvl="1" marL="742950" marR="0" rtl="0" algn="l">
              <a:lnSpc>
                <a:spcPct val="80000"/>
              </a:lnSpc>
              <a:spcBef>
                <a:spcPts val="30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Tahoma"/>
              <a:buNone/>
            </a:pPr>
            <a:r>
              <a:rPr b="0" i="0" lang="en-US" sz="1200" u="none" cap="none" strike="noStrike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rPr>
              <a:t>	short AT rich regions impart flexibility to DNA</a:t>
            </a:r>
            <a:endParaRPr/>
          </a:p>
          <a:p>
            <a:pPr indent="-284162" lvl="1" marL="742950" marR="0" rtl="0" algn="l">
              <a:lnSpc>
                <a:spcPct val="80000"/>
              </a:lnSpc>
              <a:spcBef>
                <a:spcPts val="30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Tahoma"/>
              <a:buNone/>
            </a:pPr>
            <a:r>
              <a:rPr b="0" i="0" lang="en-US" sz="1200" u="none" cap="none" strike="noStrike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rPr>
              <a:t>	bound proteins can facilitate formation of nucleosomes or present obstacle</a:t>
            </a:r>
            <a:endParaRPr/>
          </a:p>
          <a:p>
            <a:pPr indent="-341312" lvl="0" marL="342900" marR="0" rtl="0" algn="l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Clr>
                <a:srgbClr val="A3C145"/>
              </a:buClr>
              <a:buSzPts val="1280"/>
              <a:buFont typeface="Arial"/>
              <a:buChar char="►"/>
            </a:pPr>
            <a:r>
              <a:rPr b="0" i="0" lang="en-US" sz="1600" u="none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rPr>
              <a:t>Arrangement of nucleosomes dynamic</a:t>
            </a:r>
            <a:endParaRPr/>
          </a:p>
        </p:txBody>
      </p:sp>
      <p:pic>
        <p:nvPicPr>
          <p:cNvPr id="229" name="Google Shape;229;p2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105400" y="1765300"/>
            <a:ext cx="3276600" cy="1433512"/>
          </a:xfrm>
          <a:prstGeom prst="rect">
            <a:avLst/>
          </a:prstGeom>
          <a:noFill/>
          <a:ln>
            <a:noFill/>
          </a:ln>
        </p:spPr>
      </p:pic>
      <p:pic>
        <p:nvPicPr>
          <p:cNvPr id="230" name="Google Shape;230;p2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595687" y="1765300"/>
            <a:ext cx="1420812" cy="1433512"/>
          </a:xfrm>
          <a:prstGeom prst="rect">
            <a:avLst/>
          </a:prstGeom>
          <a:noFill/>
          <a:ln>
            <a:noFill/>
          </a:ln>
        </p:spPr>
      </p:pic>
      <p:pic>
        <p:nvPicPr>
          <p:cNvPr id="231" name="Google Shape;231;p2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569912" y="1779587"/>
            <a:ext cx="2935287" cy="142081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515361"/>
            </a:gs>
            <a:gs pos="100000">
              <a:srgbClr val="5A5C6C"/>
            </a:gs>
          </a:gsLst>
          <a:lin ang="5400000" scaled="0"/>
        </a:gradFill>
      </p:bgPr>
    </p:bg>
    <p:spTree>
      <p:nvGrpSpPr>
        <p:cNvPr id="235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25"/>
          <p:cNvSpPr txBox="1"/>
          <p:nvPr>
            <p:ph idx="4294967295" type="title"/>
          </p:nvPr>
        </p:nvSpPr>
        <p:spPr>
          <a:xfrm>
            <a:off x="381000" y="228600"/>
            <a:ext cx="854075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6800" lIns="90000" spcFirstLastPara="1" rIns="90000" wrap="square" tIns="46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CC"/>
              </a:buClr>
              <a:buSzPts val="3600"/>
              <a:buFont typeface="Tahoma"/>
              <a:buNone/>
            </a:pPr>
            <a:r>
              <a:rPr b="0" i="0" lang="en-US" sz="3600" u="none">
                <a:solidFill>
                  <a:srgbClr val="FFFFCC"/>
                </a:solidFill>
                <a:latin typeface="Tahoma"/>
                <a:ea typeface="Tahoma"/>
                <a:cs typeface="Tahoma"/>
                <a:sym typeface="Tahoma"/>
              </a:rPr>
              <a:t>Packing of DNA into Chromosomes</a:t>
            </a:r>
            <a:endParaRPr/>
          </a:p>
        </p:txBody>
      </p:sp>
      <p:sp>
        <p:nvSpPr>
          <p:cNvPr id="237" name="Google Shape;237;p25"/>
          <p:cNvSpPr txBox="1"/>
          <p:nvPr>
            <p:ph idx="4294967295" type="body"/>
          </p:nvPr>
        </p:nvSpPr>
        <p:spPr>
          <a:xfrm>
            <a:off x="1444625" y="1905000"/>
            <a:ext cx="7699375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6800" lIns="90000" spcFirstLastPara="1" rIns="90000" wrap="square" tIns="46800">
            <a:noAutofit/>
          </a:bodyPr>
          <a:lstStyle/>
          <a:p>
            <a:pPr indent="-341312" lvl="0" marL="34290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Tahoma"/>
              <a:buNone/>
            </a:pPr>
            <a:r>
              <a:rPr b="0" i="0" lang="en-US" sz="2400" u="sng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rPr>
              <a:t>30 nm Chromatin Fiber</a:t>
            </a:r>
            <a:endParaRPr/>
          </a:p>
          <a:p>
            <a:pPr indent="-341312" lvl="0" marL="342900" marR="0" rtl="0" algn="l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Clr>
                <a:srgbClr val="A3C145"/>
              </a:buClr>
              <a:buSzPts val="1440"/>
              <a:buFont typeface="Arial"/>
              <a:buChar char="►"/>
            </a:pPr>
            <a:r>
              <a:rPr b="0" i="0" lang="en-US" sz="1800" u="none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rPr>
              <a:t>Nucleosomes packed into 30 nm fiber </a:t>
            </a:r>
            <a:endParaRPr/>
          </a:p>
          <a:p>
            <a:pPr indent="-341312" lvl="0" marL="342900" marR="0" rtl="0" algn="l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Clr>
                <a:srgbClr val="A3C145"/>
              </a:buClr>
              <a:buSzPts val="1440"/>
              <a:buFont typeface="Arial"/>
              <a:buChar char="►"/>
            </a:pPr>
            <a:r>
              <a:rPr b="0" i="0" lang="en-US" sz="1800" u="none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rPr>
              <a:t>Fiber formation facilitated by H1 histone (histone larger than core histones) thot to link core histones together</a:t>
            </a:r>
            <a:endParaRPr/>
          </a:p>
          <a:p>
            <a:pPr indent="-341312" lvl="0" marL="342900" marR="0" rtl="0" algn="l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Clr>
                <a:srgbClr val="A3C145"/>
              </a:buClr>
              <a:buSzPts val="1440"/>
              <a:buFont typeface="Arial"/>
              <a:buChar char="►"/>
            </a:pPr>
            <a:r>
              <a:rPr b="0" i="0" lang="en-US" sz="1800" u="none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rPr>
              <a:t>Tails of core histones may attach one nucleosomes to another</a:t>
            </a:r>
            <a:endParaRPr/>
          </a:p>
          <a:p>
            <a:pPr indent="-341312" lvl="0" marL="342900" marR="0" rtl="0" algn="l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Clr>
                <a:srgbClr val="A3C145"/>
              </a:buClr>
              <a:buSzPts val="1440"/>
              <a:buFont typeface="Arial"/>
              <a:buChar char="►"/>
            </a:pPr>
            <a:r>
              <a:rPr b="0" i="0" lang="en-US" sz="1800" u="none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rPr>
              <a:t>Humans 1 cm in length spans nucleus 100X</a:t>
            </a:r>
            <a:endParaRPr/>
          </a:p>
        </p:txBody>
      </p:sp>
      <p:pic>
        <p:nvPicPr>
          <p:cNvPr id="238" name="Google Shape;238;p2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524000" y="4114800"/>
            <a:ext cx="2895600" cy="1625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9" name="Google Shape;239;p2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648200" y="4114800"/>
            <a:ext cx="2362200" cy="16398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515361"/>
            </a:gs>
            <a:gs pos="100000">
              <a:srgbClr val="5A5C6C"/>
            </a:gs>
          </a:gsLst>
          <a:lin ang="5400000" scaled="0"/>
        </a:gradFill>
      </p:bgPr>
    </p:bg>
    <p:spTree>
      <p:nvGrpSpPr>
        <p:cNvPr id="243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p26"/>
          <p:cNvSpPr txBox="1"/>
          <p:nvPr>
            <p:ph idx="4294967295" type="title"/>
          </p:nvPr>
        </p:nvSpPr>
        <p:spPr>
          <a:xfrm>
            <a:off x="301625" y="-76200"/>
            <a:ext cx="854075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6800" lIns="90000" spcFirstLastPara="1" rIns="90000" wrap="square" tIns="46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CC"/>
              </a:buClr>
              <a:buSzPts val="3600"/>
              <a:buFont typeface="Tahoma"/>
              <a:buNone/>
            </a:pPr>
            <a:r>
              <a:rPr b="0" i="0" lang="en-US" sz="3600" u="none">
                <a:solidFill>
                  <a:srgbClr val="FFFFCC"/>
                </a:solidFill>
                <a:latin typeface="Tahoma"/>
                <a:ea typeface="Tahoma"/>
                <a:cs typeface="Tahoma"/>
                <a:sym typeface="Tahoma"/>
              </a:rPr>
              <a:t>Packing of DNA into Chromosomes</a:t>
            </a:r>
            <a:endParaRPr/>
          </a:p>
        </p:txBody>
      </p:sp>
      <p:sp>
        <p:nvSpPr>
          <p:cNvPr id="245" name="Google Shape;245;p26"/>
          <p:cNvSpPr txBox="1"/>
          <p:nvPr>
            <p:ph idx="4294967295" type="body"/>
          </p:nvPr>
        </p:nvSpPr>
        <p:spPr>
          <a:xfrm>
            <a:off x="381000" y="2514600"/>
            <a:ext cx="6553200" cy="2003425"/>
          </a:xfrm>
          <a:prstGeom prst="rect">
            <a:avLst/>
          </a:prstGeom>
          <a:noFill/>
          <a:ln>
            <a:noFill/>
          </a:ln>
        </p:spPr>
        <p:txBody>
          <a:bodyPr anchorCtr="0" anchor="t" bIns="46800" lIns="90000" spcFirstLastPara="1" rIns="90000" wrap="square" tIns="46800">
            <a:noAutofit/>
          </a:bodyPr>
          <a:lstStyle/>
          <a:p>
            <a:pPr indent="-341312" lvl="0" marL="34290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Tahoma"/>
              <a:buNone/>
            </a:pPr>
            <a:r>
              <a:rPr b="0" i="0" lang="en-US" sz="2000" u="sng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rPr>
              <a:t>ATP Driven Remodeling Complexes</a:t>
            </a:r>
            <a:endParaRPr/>
          </a:p>
          <a:p>
            <a:pPr indent="-341312" lvl="0" marL="342900" marR="0" rtl="0" algn="l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Clr>
                <a:srgbClr val="A3C145"/>
              </a:buClr>
              <a:buSzPts val="1280"/>
              <a:buFont typeface="Arial"/>
              <a:buChar char="►"/>
            </a:pPr>
            <a:r>
              <a:rPr b="0" i="0" lang="en-US" sz="1600" u="none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rPr>
              <a:t>Temporarily change nucleosome structure</a:t>
            </a:r>
            <a:endParaRPr/>
          </a:p>
          <a:p>
            <a:pPr indent="-341312" lvl="0" marL="342900" marR="0" rtl="0" algn="l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Clr>
                <a:srgbClr val="A3C145"/>
              </a:buClr>
              <a:buSzPts val="1280"/>
              <a:buFont typeface="Arial"/>
              <a:buChar char="►"/>
            </a:pPr>
            <a:r>
              <a:rPr b="0" i="0" lang="en-US" sz="1600" u="none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rPr>
              <a:t>Complex of &gt; 10 subunits</a:t>
            </a:r>
            <a:endParaRPr/>
          </a:p>
          <a:p>
            <a:pPr indent="-341312" lvl="0" marL="342900" marR="0" rtl="0" algn="l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Clr>
                <a:srgbClr val="A3C145"/>
              </a:buClr>
              <a:buSzPts val="1280"/>
              <a:buFont typeface="Arial"/>
              <a:buChar char="►"/>
            </a:pPr>
            <a:r>
              <a:rPr b="0" i="0" lang="en-US" sz="1600" u="none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rPr>
              <a:t>Some provide acess</a:t>
            </a:r>
            <a:endParaRPr/>
          </a:p>
          <a:p>
            <a:pPr indent="-341312" lvl="0" marL="342900" marR="0" rtl="0" algn="l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Clr>
                <a:srgbClr val="A3C145"/>
              </a:buClr>
              <a:buSzPts val="1280"/>
              <a:buFont typeface="Arial"/>
              <a:buChar char="►"/>
            </a:pPr>
            <a:r>
              <a:rPr b="0" i="0" lang="en-US" sz="1600" u="none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rPr>
              <a:t>Others reform nucleosomes or even transfer nucleosomes</a:t>
            </a:r>
            <a:endParaRPr/>
          </a:p>
          <a:p>
            <a:pPr indent="-341312" lvl="0" marL="342900" marR="0" rtl="0" algn="l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Clr>
                <a:srgbClr val="A3C145"/>
              </a:buClr>
              <a:buSzPts val="1280"/>
              <a:buFont typeface="Arial"/>
              <a:buChar char="►"/>
            </a:pPr>
            <a:r>
              <a:rPr b="0" i="0" lang="en-US" sz="1600" u="none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rPr>
              <a:t>Regulation of complexes may be afforded by phosphorylation/dephosphorylation</a:t>
            </a:r>
            <a:endParaRPr/>
          </a:p>
          <a:p>
            <a:pPr indent="-342900" lvl="0" marL="342900" marR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t/>
            </a:r>
            <a:endParaRPr b="0" i="0" sz="1600" u="none">
              <a:solidFill>
                <a:srgbClr val="FFFFFF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pic>
        <p:nvPicPr>
          <p:cNvPr id="246" name="Google Shape;246;p2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927725" y="1371600"/>
            <a:ext cx="2454275" cy="2044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7" name="Google Shape;247;p2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207125" y="3657600"/>
            <a:ext cx="1946275" cy="2362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515361"/>
            </a:gs>
            <a:gs pos="100000">
              <a:srgbClr val="5A5C6C"/>
            </a:gs>
          </a:gsLst>
          <a:lin ang="5400000" scaled="0"/>
        </a:gradFill>
      </p:bgPr>
    </p:bg>
    <p:spTree>
      <p:nvGrpSpPr>
        <p:cNvPr id="25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p27"/>
          <p:cNvSpPr txBox="1"/>
          <p:nvPr>
            <p:ph idx="4294967295" type="title"/>
          </p:nvPr>
        </p:nvSpPr>
        <p:spPr>
          <a:xfrm>
            <a:off x="301625" y="76200"/>
            <a:ext cx="854075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6800" lIns="90000" spcFirstLastPara="1" rIns="90000" wrap="square" tIns="46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CC"/>
              </a:buClr>
              <a:buSzPts val="3600"/>
              <a:buFont typeface="Tahoma"/>
              <a:buNone/>
            </a:pPr>
            <a:r>
              <a:rPr b="0" i="0" lang="en-US" sz="3600" u="none">
                <a:solidFill>
                  <a:srgbClr val="FFFFCC"/>
                </a:solidFill>
                <a:latin typeface="Tahoma"/>
                <a:ea typeface="Tahoma"/>
                <a:cs typeface="Tahoma"/>
                <a:sym typeface="Tahoma"/>
              </a:rPr>
              <a:t>Packing of DNA into Chromosomes</a:t>
            </a:r>
            <a:endParaRPr/>
          </a:p>
        </p:txBody>
      </p:sp>
      <p:sp>
        <p:nvSpPr>
          <p:cNvPr id="253" name="Google Shape;253;p27"/>
          <p:cNvSpPr txBox="1"/>
          <p:nvPr>
            <p:ph idx="4294967295" type="body"/>
          </p:nvPr>
        </p:nvSpPr>
        <p:spPr>
          <a:xfrm>
            <a:off x="3962400" y="2438400"/>
            <a:ext cx="4953000" cy="2493962"/>
          </a:xfrm>
          <a:prstGeom prst="rect">
            <a:avLst/>
          </a:prstGeom>
          <a:noFill/>
          <a:ln>
            <a:noFill/>
          </a:ln>
        </p:spPr>
        <p:txBody>
          <a:bodyPr anchorCtr="0" anchor="t" bIns="46800" lIns="90000" spcFirstLastPara="1" rIns="90000" wrap="square" tIns="46800">
            <a:noAutofit/>
          </a:bodyPr>
          <a:lstStyle/>
          <a:p>
            <a:pPr indent="-341312" lvl="0" marL="34290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Tahoma"/>
              <a:buNone/>
            </a:pPr>
            <a:r>
              <a:rPr b="0" i="0" lang="en-US" sz="2000" u="sng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rPr>
              <a:t>Covalent Modification of Histone Tails</a:t>
            </a:r>
            <a:endParaRPr/>
          </a:p>
          <a:p>
            <a:pPr indent="-341312" lvl="0" marL="342900" marR="0" rtl="0" algn="l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Clr>
                <a:srgbClr val="A3C145"/>
              </a:buClr>
              <a:buSzPts val="1280"/>
              <a:buFont typeface="Arial"/>
              <a:buChar char="►"/>
            </a:pPr>
            <a:r>
              <a:rPr b="0" i="0" lang="en-US" sz="1600" u="none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rPr>
              <a:t>Affect stability of nucleosome</a:t>
            </a:r>
            <a:endParaRPr/>
          </a:p>
          <a:p>
            <a:pPr indent="-341312" lvl="0" marL="342900" marR="0" rtl="0" algn="l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Clr>
                <a:srgbClr val="A3C145"/>
              </a:buClr>
              <a:buSzPts val="1280"/>
              <a:buFont typeface="Arial"/>
              <a:buChar char="►"/>
            </a:pPr>
            <a:r>
              <a:rPr b="0" i="0" lang="en-US" sz="1600" u="none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rPr>
              <a:t>Attract specific proteins</a:t>
            </a:r>
            <a:endParaRPr/>
          </a:p>
          <a:p>
            <a:pPr indent="-341312" lvl="0" marL="342900" marR="0" rtl="0" algn="l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Clr>
                <a:srgbClr val="A3C145"/>
              </a:buClr>
              <a:buSzPts val="1280"/>
              <a:buFont typeface="Arial"/>
              <a:buChar char="►"/>
            </a:pPr>
            <a:r>
              <a:rPr b="0" i="0" lang="en-US" sz="1600" u="none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rPr>
              <a:t>HATs histone acetyl transferases add acetyl grps to lys</a:t>
            </a:r>
            <a:endParaRPr/>
          </a:p>
          <a:p>
            <a:pPr indent="-341312" lvl="0" marL="342900" marR="0" rtl="0" algn="l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Clr>
                <a:srgbClr val="A3C145"/>
              </a:buClr>
              <a:buSzPts val="1280"/>
              <a:buFont typeface="Arial"/>
              <a:buChar char="►"/>
            </a:pPr>
            <a:r>
              <a:rPr b="0" i="0" lang="en-US" sz="1600" u="none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rPr>
              <a:t>HDACs histone deacetylases take acetyl grps off</a:t>
            </a:r>
            <a:endParaRPr/>
          </a:p>
          <a:p>
            <a:pPr indent="-341312" lvl="0" marL="342900" marR="0" rtl="0" algn="l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Clr>
                <a:srgbClr val="A3C145"/>
              </a:buClr>
              <a:buSzPts val="1280"/>
              <a:buFont typeface="Arial"/>
              <a:buChar char="►"/>
            </a:pPr>
            <a:r>
              <a:rPr b="0" i="0" lang="en-US" sz="1600" u="none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rPr>
              <a:t>Methylation of lys</a:t>
            </a:r>
            <a:endParaRPr/>
          </a:p>
          <a:p>
            <a:pPr indent="-341312" lvl="0" marL="342900" marR="0" rtl="0" algn="l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Clr>
                <a:srgbClr val="A3C145"/>
              </a:buClr>
              <a:buSzPts val="1280"/>
              <a:buFont typeface="Arial"/>
              <a:buChar char="►"/>
            </a:pPr>
            <a:r>
              <a:rPr b="0" i="0" lang="en-US" sz="1600" u="none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rPr>
              <a:t>Phosphorylation of ser</a:t>
            </a:r>
            <a:endParaRPr/>
          </a:p>
          <a:p>
            <a:pPr indent="-341312" lvl="0" marL="342900" marR="0" rtl="0" algn="l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Tahoma"/>
              <a:buNone/>
            </a:pPr>
            <a:r>
              <a:t/>
            </a:r>
            <a:endParaRPr b="0" i="0" sz="1600" u="none">
              <a:solidFill>
                <a:srgbClr val="FFFFFF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-342900" lvl="0" marL="342900" marR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t/>
            </a:r>
            <a:endParaRPr b="0" i="0" sz="1600" u="none">
              <a:solidFill>
                <a:srgbClr val="FFFFFF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pic>
        <p:nvPicPr>
          <p:cNvPr id="254" name="Google Shape;254;p2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85800" y="1905000"/>
            <a:ext cx="3097212" cy="3429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515361"/>
            </a:gs>
            <a:gs pos="100000">
              <a:srgbClr val="5A5C6C"/>
            </a:gs>
          </a:gsLst>
          <a:lin ang="5400000" scaled="0"/>
        </a:gradFill>
      </p:bgPr>
    </p:bg>
    <p:spTree>
      <p:nvGrpSpPr>
        <p:cNvPr id="258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p28"/>
          <p:cNvSpPr txBox="1"/>
          <p:nvPr>
            <p:ph idx="4294967295" type="title"/>
          </p:nvPr>
        </p:nvSpPr>
        <p:spPr>
          <a:xfrm>
            <a:off x="301625" y="228600"/>
            <a:ext cx="854075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6800" lIns="90000" spcFirstLastPara="1" rIns="90000" wrap="square" tIns="46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CC"/>
              </a:buClr>
              <a:buSzPts val="4000"/>
              <a:buFont typeface="Tahoma"/>
              <a:buNone/>
            </a:pPr>
            <a:r>
              <a:rPr b="0" i="0" lang="en-US" sz="4000" u="none">
                <a:solidFill>
                  <a:srgbClr val="FFFFCC"/>
                </a:solidFill>
                <a:latin typeface="Tahoma"/>
                <a:ea typeface="Tahoma"/>
                <a:cs typeface="Tahoma"/>
                <a:sym typeface="Tahoma"/>
              </a:rPr>
              <a:t>Packing of DNA into Chromosomes</a:t>
            </a:r>
            <a:endParaRPr/>
          </a:p>
        </p:txBody>
      </p:sp>
      <p:sp>
        <p:nvSpPr>
          <p:cNvPr id="260" name="Google Shape;260;p28"/>
          <p:cNvSpPr txBox="1"/>
          <p:nvPr>
            <p:ph idx="4294967295" type="body"/>
          </p:nvPr>
        </p:nvSpPr>
        <p:spPr>
          <a:xfrm>
            <a:off x="533400" y="2209800"/>
            <a:ext cx="5032375" cy="3705225"/>
          </a:xfrm>
          <a:prstGeom prst="rect">
            <a:avLst/>
          </a:prstGeom>
          <a:noFill/>
          <a:ln>
            <a:noFill/>
          </a:ln>
        </p:spPr>
        <p:txBody>
          <a:bodyPr anchorCtr="0" anchor="t" bIns="46800" lIns="90000" spcFirstLastPara="1" rIns="90000" wrap="square" tIns="46800">
            <a:noAutofit/>
          </a:bodyPr>
          <a:lstStyle/>
          <a:p>
            <a:pPr indent="-341312" lvl="0" marL="34290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Tahoma"/>
              <a:buNone/>
            </a:pPr>
            <a:r>
              <a:rPr b="0" i="0" lang="en-US" sz="1800" u="sng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rPr>
              <a:t>Loops and Coils</a:t>
            </a:r>
            <a:endParaRPr/>
          </a:p>
          <a:p>
            <a:pPr indent="-341312" lvl="0" marL="342900" marR="0" rtl="0" algn="l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Clr>
                <a:srgbClr val="A3C145"/>
              </a:buClr>
              <a:buSzPts val="1280"/>
              <a:buFont typeface="Arial"/>
              <a:buChar char="►"/>
            </a:pPr>
            <a:r>
              <a:rPr b="0" i="0" lang="en-US" sz="1600" u="none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rPr>
              <a:t>Lg loops emanate from linear chromo axis</a:t>
            </a:r>
            <a:endParaRPr/>
          </a:p>
          <a:p>
            <a:pPr indent="-341312" lvl="0" marL="342900" marR="0" rtl="0" algn="l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Clr>
                <a:srgbClr val="A3C145"/>
              </a:buClr>
              <a:buSzPts val="1280"/>
              <a:buFont typeface="Arial"/>
              <a:buChar char="►"/>
            </a:pPr>
            <a:r>
              <a:rPr b="0" i="0" lang="en-US" sz="1600" u="none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rPr>
              <a:t>Loops always contains same DNA</a:t>
            </a:r>
            <a:endParaRPr/>
          </a:p>
          <a:p>
            <a:pPr indent="-341312" lvl="0" marL="342900" marR="0" rtl="0" algn="l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Clr>
                <a:srgbClr val="A3C145"/>
              </a:buClr>
              <a:buSzPts val="1280"/>
              <a:buFont typeface="Arial"/>
              <a:buChar char="►"/>
            </a:pPr>
            <a:r>
              <a:rPr b="0" i="0" lang="en-US" sz="1600" u="none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rPr>
              <a:t>Genes in loops are actively expressed</a:t>
            </a:r>
            <a:endParaRPr/>
          </a:p>
          <a:p>
            <a:pPr indent="-341312" lvl="0" marL="342900" marR="0" rtl="0" algn="l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Clr>
                <a:srgbClr val="A3C145"/>
              </a:buClr>
              <a:buSzPts val="1280"/>
              <a:buFont typeface="Arial"/>
              <a:buChar char="►"/>
            </a:pPr>
            <a:r>
              <a:rPr b="0" i="0" lang="en-US" sz="1600" u="none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rPr>
              <a:t>DNA not in loops condensed in chromomeres on axis</a:t>
            </a:r>
            <a:endParaRPr/>
          </a:p>
          <a:p>
            <a:pPr indent="-341312" lvl="0" marL="342900" marR="0" rtl="0" algn="l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Clr>
                <a:srgbClr val="A3C145"/>
              </a:buClr>
              <a:buSzPts val="1280"/>
              <a:buFont typeface="Arial"/>
              <a:buChar char="►"/>
            </a:pPr>
            <a:r>
              <a:rPr b="0" i="0" lang="en-US" sz="1600" u="none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rPr>
              <a:t>Fiber converted to loop by histone modifying enzymes, remodeling complexes and other proteins required for gene expression</a:t>
            </a:r>
            <a:endParaRPr/>
          </a:p>
          <a:p>
            <a:pPr indent="-341312" lvl="0" marL="342900" marR="0" rtl="0" algn="l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Clr>
                <a:srgbClr val="A3C145"/>
              </a:buClr>
              <a:buSzPts val="1280"/>
              <a:buFont typeface="Arial"/>
              <a:buChar char="►"/>
            </a:pPr>
            <a:r>
              <a:rPr b="0" i="0" lang="en-US" sz="1600" u="none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rPr>
              <a:t>Ea loop is independent functional domain of chromatin structure</a:t>
            </a:r>
            <a:endParaRPr/>
          </a:p>
          <a:p>
            <a:pPr indent="-341312" lvl="0" marL="342900" marR="0" rtl="0" algn="l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Tahoma"/>
              <a:buNone/>
            </a:pPr>
            <a:r>
              <a:t/>
            </a:r>
            <a:endParaRPr b="0" i="0" sz="1600" u="none">
              <a:solidFill>
                <a:srgbClr val="FFFFFF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-341312" lvl="0" marL="342900" marR="0" rtl="0" algn="l">
              <a:lnSpc>
                <a:spcPct val="80000"/>
              </a:lnSpc>
              <a:spcBef>
                <a:spcPts val="150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Tahoma"/>
              <a:buNone/>
            </a:pPr>
            <a:r>
              <a:t/>
            </a:r>
            <a:endParaRPr b="0" i="0" sz="2400" u="sng">
              <a:solidFill>
                <a:srgbClr val="FFFFFF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-342900" lvl="0" marL="342900" marR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t/>
            </a:r>
            <a:endParaRPr b="0" i="0" sz="2400" u="sng">
              <a:solidFill>
                <a:srgbClr val="FFFFFF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pic>
        <p:nvPicPr>
          <p:cNvPr id="261" name="Google Shape;261;p2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791200" y="1752600"/>
            <a:ext cx="2400300" cy="3733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515361"/>
            </a:gs>
            <a:gs pos="100000">
              <a:srgbClr val="5A5C6C"/>
            </a:gs>
          </a:gsLst>
          <a:lin ang="5400000" scaled="0"/>
        </a:gradFill>
      </p:bgPr>
    </p:bg>
    <p:spTree>
      <p:nvGrpSpPr>
        <p:cNvPr id="265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6;p29"/>
          <p:cNvSpPr txBox="1"/>
          <p:nvPr>
            <p:ph type="title"/>
          </p:nvPr>
        </p:nvSpPr>
        <p:spPr>
          <a:xfrm>
            <a:off x="304800" y="0"/>
            <a:ext cx="854075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6800" lIns="90000" spcFirstLastPara="1" rIns="90000" wrap="square" tIns="468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CC"/>
              </a:buClr>
              <a:buSzPts val="3600"/>
              <a:buFont typeface="Tahoma"/>
              <a:buNone/>
            </a:pPr>
            <a:r>
              <a:rPr b="0" i="0" lang="en-US" sz="3600" u="none">
                <a:solidFill>
                  <a:srgbClr val="FFFFCC"/>
                </a:solidFill>
                <a:latin typeface="Tahoma"/>
                <a:ea typeface="Tahoma"/>
                <a:cs typeface="Tahoma"/>
                <a:sym typeface="Tahoma"/>
              </a:rPr>
              <a:t>Packing of DNA into Chromosomes</a:t>
            </a:r>
            <a:endParaRPr/>
          </a:p>
        </p:txBody>
      </p:sp>
      <p:pic>
        <p:nvPicPr>
          <p:cNvPr id="267" name="Google Shape;267;p2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867400" y="1447800"/>
            <a:ext cx="2640012" cy="3733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68" name="Google Shape;268;p2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50900" y="2133600"/>
            <a:ext cx="4616450" cy="2538412"/>
          </a:xfrm>
          <a:prstGeom prst="rect">
            <a:avLst/>
          </a:prstGeom>
          <a:noFill/>
          <a:ln>
            <a:noFill/>
          </a:ln>
        </p:spPr>
      </p:pic>
      <p:sp>
        <p:nvSpPr>
          <p:cNvPr id="269" name="Google Shape;269;p29"/>
          <p:cNvSpPr txBox="1"/>
          <p:nvPr/>
        </p:nvSpPr>
        <p:spPr>
          <a:xfrm>
            <a:off x="990600" y="5334000"/>
            <a:ext cx="6096000" cy="862012"/>
          </a:xfrm>
          <a:prstGeom prst="rect">
            <a:avLst/>
          </a:prstGeom>
          <a:noFill/>
          <a:ln>
            <a:noFill/>
          </a:ln>
        </p:spPr>
        <p:txBody>
          <a:bodyPr anchorCtr="0" anchor="t" bIns="46800" lIns="90000" spcFirstLastPara="1" rIns="90000" wrap="square" tIns="468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Tahoma"/>
              <a:buNone/>
            </a:pPr>
            <a:r>
              <a:rPr b="0" i="0" lang="en-US" sz="2000" u="sng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rPr>
              <a:t>Lampbrush Chromosomes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Tahoma"/>
              <a:buNone/>
            </a:pPr>
            <a:r>
              <a:rPr b="0" i="0" lang="en-US" sz="2000" u="none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rPr>
              <a:t>Meiotically paired chromo growing amph. oocytes</a:t>
            </a:r>
            <a:endParaRPr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515361"/>
            </a:gs>
            <a:gs pos="100000">
              <a:srgbClr val="5A5C6C"/>
            </a:gs>
          </a:gsLst>
          <a:lin ang="5400000" scaled="0"/>
        </a:gradFill>
      </p:bgPr>
    </p:bg>
    <p:spTree>
      <p:nvGrpSpPr>
        <p:cNvPr id="273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p30"/>
          <p:cNvSpPr txBox="1"/>
          <p:nvPr>
            <p:ph idx="4294967295" type="title"/>
          </p:nvPr>
        </p:nvSpPr>
        <p:spPr>
          <a:xfrm>
            <a:off x="301625" y="228600"/>
            <a:ext cx="854075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6800" lIns="90000" spcFirstLastPara="1" rIns="90000" wrap="square" tIns="46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CC"/>
              </a:buClr>
              <a:buSzPts val="3600"/>
              <a:buFont typeface="Tahoma"/>
              <a:buNone/>
            </a:pPr>
            <a:r>
              <a:rPr b="0" i="0" lang="en-US" sz="3600" u="none">
                <a:solidFill>
                  <a:srgbClr val="FFFFCC"/>
                </a:solidFill>
                <a:latin typeface="Tahoma"/>
                <a:ea typeface="Tahoma"/>
                <a:cs typeface="Tahoma"/>
                <a:sym typeface="Tahoma"/>
              </a:rPr>
              <a:t>Packing of DNA into Chromosomes</a:t>
            </a:r>
            <a:endParaRPr/>
          </a:p>
        </p:txBody>
      </p:sp>
      <p:pic>
        <p:nvPicPr>
          <p:cNvPr id="275" name="Google Shape;275;p3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287462" y="1600200"/>
            <a:ext cx="1760537" cy="2743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76" name="Google Shape;276;p3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715000" y="1600200"/>
            <a:ext cx="1706562" cy="2743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77" name="Google Shape;277;p3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276600" y="1600200"/>
            <a:ext cx="2222500" cy="2743200"/>
          </a:xfrm>
          <a:prstGeom prst="rect">
            <a:avLst/>
          </a:prstGeom>
          <a:noFill/>
          <a:ln>
            <a:noFill/>
          </a:ln>
        </p:spPr>
      </p:pic>
      <p:sp>
        <p:nvSpPr>
          <p:cNvPr id="278" name="Google Shape;278;p30"/>
          <p:cNvSpPr txBox="1"/>
          <p:nvPr/>
        </p:nvSpPr>
        <p:spPr>
          <a:xfrm>
            <a:off x="685800" y="4724400"/>
            <a:ext cx="8305800" cy="1649412"/>
          </a:xfrm>
          <a:prstGeom prst="rect">
            <a:avLst/>
          </a:prstGeom>
          <a:noFill/>
          <a:ln>
            <a:noFill/>
          </a:ln>
        </p:spPr>
        <p:txBody>
          <a:bodyPr anchorCtr="0" anchor="t" bIns="46800" lIns="90000" spcFirstLastPara="1" rIns="90000" wrap="square" tIns="468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Tahoma"/>
              <a:buNone/>
            </a:pPr>
            <a:r>
              <a:rPr b="0" i="0" lang="en-US" sz="2000" u="sng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rPr>
              <a:t>Polytene Chromosomes of Drosophlia</a:t>
            </a:r>
            <a:endParaRPr/>
          </a:p>
          <a:p>
            <a:pPr indent="-114300" lvl="0" marL="0" marR="0" rtl="0" algn="l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rgbClr val="A3C145"/>
              </a:buClr>
              <a:buSzPts val="1800"/>
              <a:buFont typeface="Arial"/>
              <a:buChar char="►"/>
            </a:pPr>
            <a:r>
              <a:rPr b="0" i="0" lang="en-US" sz="1800" u="none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rPr>
              <a:t>1024 identical DNA strands line up (10 cycles of DNA syn w/out cell division</a:t>
            </a:r>
            <a:endParaRPr/>
          </a:p>
          <a:p>
            <a:pPr indent="-114300" lvl="0" marL="0" marR="0" rtl="0" algn="l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rgbClr val="A3C145"/>
              </a:buClr>
              <a:buSzPts val="1800"/>
              <a:buFont typeface="Arial"/>
              <a:buChar char="►"/>
            </a:pPr>
            <a:r>
              <a:rPr b="0" i="0" lang="en-US" sz="1800" u="none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rPr>
              <a:t>Alternating bands (95%) and interbands (5%); dynamic</a:t>
            </a:r>
            <a:endParaRPr/>
          </a:p>
          <a:p>
            <a:pPr indent="-114300" lvl="0" marL="0" marR="0" rtl="0" algn="l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rgbClr val="A3C145"/>
              </a:buClr>
              <a:buSzPts val="1800"/>
              <a:buFont typeface="Arial"/>
              <a:buChar char="►"/>
            </a:pPr>
            <a:r>
              <a:rPr b="0" i="0" lang="en-US" sz="1800" u="none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rPr>
              <a:t>Interbands represent genes being actively transcribed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515361"/>
            </a:gs>
            <a:gs pos="100000">
              <a:srgbClr val="5A5C6C"/>
            </a:gs>
          </a:gsLst>
          <a:lin ang="5400000" scaled="0"/>
        </a:gradFill>
      </p:bgPr>
    </p:bg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4"/>
          <p:cNvSpPr txBox="1"/>
          <p:nvPr>
            <p:ph idx="4294967295" type="body"/>
          </p:nvPr>
        </p:nvSpPr>
        <p:spPr>
          <a:xfrm>
            <a:off x="609600" y="1296775"/>
            <a:ext cx="4519500" cy="5098500"/>
          </a:xfrm>
          <a:prstGeom prst="rect">
            <a:avLst/>
          </a:prstGeom>
          <a:noFill/>
          <a:ln>
            <a:noFill/>
          </a:ln>
        </p:spPr>
        <p:txBody>
          <a:bodyPr anchorCtr="0" anchor="t" bIns="46800" lIns="90000" spcFirstLastPara="1" rIns="90000" wrap="square" tIns="46800">
            <a:noAutofit/>
          </a:bodyPr>
          <a:lstStyle/>
          <a:p>
            <a:pPr indent="-341312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Tahoma"/>
              <a:buNone/>
            </a:pPr>
            <a:r>
              <a:rPr b="0" i="0" lang="en-US" sz="3100" u="sng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rPr>
              <a:t>Structural Features of DNA</a:t>
            </a:r>
            <a:r>
              <a:rPr b="0" i="0" lang="en-US" sz="2700" u="none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endParaRPr sz="3900"/>
          </a:p>
          <a:p>
            <a:pPr indent="-385762" lvl="0" marL="3429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A3C145"/>
              </a:buClr>
              <a:buSzPts val="1980"/>
              <a:buFont typeface="Arial"/>
              <a:buChar char="►"/>
            </a:pPr>
            <a:r>
              <a:rPr b="0" i="0" lang="en-US" sz="2300" u="none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rPr>
              <a:t>2 Complementary chains of nucleotides</a:t>
            </a:r>
            <a:endParaRPr sz="3900"/>
          </a:p>
          <a:p>
            <a:pPr indent="-385762" lvl="0" marL="3429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A3C145"/>
              </a:buClr>
              <a:buSzPts val="1980"/>
              <a:buFont typeface="Arial"/>
              <a:buChar char="►"/>
            </a:pPr>
            <a:r>
              <a:rPr b="0" i="0" lang="en-US" sz="2300" u="none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rPr>
              <a:t>A, T, G, Cs held by H-bonds</a:t>
            </a:r>
            <a:endParaRPr sz="3900"/>
          </a:p>
          <a:p>
            <a:pPr indent="-385762" lvl="0" marL="3429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A3C145"/>
              </a:buClr>
              <a:buSzPts val="1980"/>
              <a:buFont typeface="Arial"/>
              <a:buChar char="►"/>
            </a:pPr>
            <a:r>
              <a:rPr b="0" i="0" lang="en-US" sz="2300" u="none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rPr>
              <a:t>Nucelotides linked by sugar-phosphate bonds</a:t>
            </a:r>
            <a:endParaRPr sz="2500"/>
          </a:p>
          <a:p>
            <a:pPr indent="-385762" lvl="0" marL="3429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A3C145"/>
              </a:buClr>
              <a:buSzPts val="1980"/>
              <a:buFont typeface="Arial"/>
              <a:buChar char="►"/>
            </a:pPr>
            <a:r>
              <a:rPr b="0" i="0" lang="en-US" sz="2300" u="none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rPr>
              <a:t>Deoxyribose sugar</a:t>
            </a:r>
            <a:endParaRPr sz="3900"/>
          </a:p>
          <a:p>
            <a:pPr indent="-385762" lvl="0" marL="3429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A3C145"/>
              </a:buClr>
              <a:buSzPts val="1980"/>
              <a:buFont typeface="Arial"/>
              <a:buChar char="►"/>
            </a:pPr>
            <a:r>
              <a:rPr b="0" i="0" lang="en-US" sz="2300" u="none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rPr>
              <a:t>Polar 5’ phosphate linked to 3’ OH</a:t>
            </a:r>
            <a:endParaRPr sz="3900"/>
          </a:p>
          <a:p>
            <a:pPr indent="-385762" lvl="0" marL="3429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A3C145"/>
              </a:buClr>
              <a:buSzPts val="1980"/>
              <a:buFont typeface="Arial"/>
              <a:buChar char="►"/>
            </a:pPr>
            <a:r>
              <a:rPr b="0" i="0" lang="en-US" sz="2300" u="none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rPr>
              <a:t>Complementary base pairing</a:t>
            </a:r>
            <a:endParaRPr sz="3900"/>
          </a:p>
          <a:p>
            <a:pPr indent="-385762" lvl="0" marL="3429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A3C145"/>
              </a:buClr>
              <a:buSzPts val="1980"/>
              <a:buFont typeface="Arial"/>
              <a:buChar char="►"/>
            </a:pPr>
            <a:r>
              <a:rPr b="0" i="0" lang="en-US" sz="2300" u="none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rPr>
              <a:t>Antiparallel</a:t>
            </a:r>
            <a:endParaRPr sz="3900"/>
          </a:p>
          <a:p>
            <a:pPr indent="-341312" lvl="0" marL="3429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Tahoma"/>
              <a:buNone/>
            </a:pPr>
            <a:r>
              <a:t/>
            </a:r>
            <a:endParaRPr b="0" i="0" sz="2300" u="none">
              <a:solidFill>
                <a:srgbClr val="FFFFFF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-342900" lvl="0" marL="342900" marR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t/>
            </a:r>
            <a:endParaRPr b="0" i="0" sz="2300" u="none">
              <a:solidFill>
                <a:srgbClr val="FFFFFF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84" name="Google Shape;84;p4"/>
          <p:cNvSpPr txBox="1"/>
          <p:nvPr>
            <p:ph idx="4294967295" type="title"/>
          </p:nvPr>
        </p:nvSpPr>
        <p:spPr>
          <a:xfrm>
            <a:off x="304800" y="0"/>
            <a:ext cx="854075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6800" lIns="90000" spcFirstLastPara="1" rIns="90000" wrap="square" tIns="46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CC"/>
              </a:buClr>
              <a:buSzPts val="3600"/>
              <a:buFont typeface="Tahoma"/>
              <a:buNone/>
            </a:pPr>
            <a:r>
              <a:rPr b="0" i="0" lang="en-US" sz="3600" u="none">
                <a:solidFill>
                  <a:srgbClr val="FFFFCC"/>
                </a:solidFill>
                <a:latin typeface="Tahoma"/>
                <a:ea typeface="Tahoma"/>
                <a:cs typeface="Tahoma"/>
                <a:sym typeface="Tahoma"/>
              </a:rPr>
              <a:t>The Structure and Function of DNA</a:t>
            </a:r>
            <a:endParaRPr/>
          </a:p>
        </p:txBody>
      </p:sp>
      <p:pic>
        <p:nvPicPr>
          <p:cNvPr id="85" name="Google Shape;85;p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638800" y="4052887"/>
            <a:ext cx="2938462" cy="2119312"/>
          </a:xfrm>
          <a:prstGeom prst="rect">
            <a:avLst/>
          </a:prstGeom>
          <a:noFill/>
          <a:ln>
            <a:noFill/>
          </a:ln>
        </p:spPr>
      </p:pic>
      <p:pic>
        <p:nvPicPr>
          <p:cNvPr id="86" name="Google Shape;86;p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019800" y="1447800"/>
            <a:ext cx="2341562" cy="2324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515361"/>
            </a:gs>
            <a:gs pos="100000">
              <a:srgbClr val="5A5C6C"/>
            </a:gs>
          </a:gsLst>
          <a:lin ang="5400000" scaled="0"/>
        </a:gradFill>
      </p:bgPr>
    </p:bg>
    <p:spTree>
      <p:nvGrpSpPr>
        <p:cNvPr id="282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Google Shape;283;p31"/>
          <p:cNvSpPr txBox="1"/>
          <p:nvPr>
            <p:ph idx="4294967295" type="title"/>
          </p:nvPr>
        </p:nvSpPr>
        <p:spPr>
          <a:xfrm>
            <a:off x="301625" y="228600"/>
            <a:ext cx="854075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6800" lIns="90000" spcFirstLastPara="1" rIns="90000" wrap="square" tIns="46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CC"/>
              </a:buClr>
              <a:buSzPts val="3600"/>
              <a:buFont typeface="Tahoma"/>
              <a:buNone/>
            </a:pPr>
            <a:r>
              <a:rPr b="0" i="0" lang="en-US" sz="3600" u="none">
                <a:solidFill>
                  <a:srgbClr val="FFFFCC"/>
                </a:solidFill>
                <a:latin typeface="Tahoma"/>
                <a:ea typeface="Tahoma"/>
                <a:cs typeface="Tahoma"/>
                <a:sym typeface="Tahoma"/>
              </a:rPr>
              <a:t>Packaging of DNA into Chromosomes</a:t>
            </a:r>
            <a:endParaRPr/>
          </a:p>
        </p:txBody>
      </p:sp>
      <p:sp>
        <p:nvSpPr>
          <p:cNvPr id="284" name="Google Shape;284;p31"/>
          <p:cNvSpPr txBox="1"/>
          <p:nvPr>
            <p:ph idx="4294967295" type="body"/>
          </p:nvPr>
        </p:nvSpPr>
        <p:spPr>
          <a:xfrm>
            <a:off x="381000" y="2133600"/>
            <a:ext cx="5638800" cy="289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6800" lIns="90000" spcFirstLastPara="1" rIns="90000" wrap="square" tIns="46800">
            <a:noAutofit/>
          </a:bodyPr>
          <a:lstStyle/>
          <a:p>
            <a:pPr indent="-341312" lvl="0" marL="34290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Tahoma"/>
              <a:buNone/>
            </a:pPr>
            <a:r>
              <a:rPr b="0" i="0" lang="en-US" sz="2400" u="sng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rPr>
              <a:t>Features of Interphase Chromosomes</a:t>
            </a:r>
            <a:endParaRPr/>
          </a:p>
          <a:p>
            <a:pPr indent="-341312" lvl="0" marL="342900" marR="0" rtl="0" algn="l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Clr>
                <a:srgbClr val="A3C145"/>
              </a:buClr>
              <a:buSzPts val="1440"/>
              <a:buFont typeface="Arial"/>
              <a:buChar char="►"/>
            </a:pPr>
            <a:r>
              <a:rPr b="0" i="0" lang="en-US" sz="1800" u="none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rPr>
              <a:t>30 nm fiber = default structure</a:t>
            </a:r>
            <a:endParaRPr/>
          </a:p>
          <a:p>
            <a:pPr indent="-341312" lvl="0" marL="342900" marR="0" rtl="0" algn="l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Clr>
                <a:srgbClr val="A3C145"/>
              </a:buClr>
              <a:buSzPts val="1440"/>
              <a:buFont typeface="Arial"/>
              <a:buChar char="►"/>
            </a:pPr>
            <a:r>
              <a:rPr b="0" i="0" lang="en-US" sz="1800" u="none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rPr>
              <a:t>Histone modifying enzymes, remodeling complexes, and other proteins resp. for converting fiber into extended loop form when gene expressed</a:t>
            </a:r>
            <a:endParaRPr/>
          </a:p>
          <a:p>
            <a:pPr indent="-341312" lvl="0" marL="342900" marR="0" rtl="0" algn="l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Clr>
                <a:srgbClr val="A3C145"/>
              </a:buClr>
              <a:buSzPts val="1440"/>
              <a:buFont typeface="Arial"/>
              <a:buChar char="►"/>
            </a:pPr>
            <a:r>
              <a:rPr b="0" i="0" lang="en-US" sz="1800" u="none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rPr>
              <a:t>Ea loop = independent functional domain of chromatin structure</a:t>
            </a:r>
            <a:endParaRPr/>
          </a:p>
          <a:p>
            <a:pPr indent="-341312" lvl="0" marL="342900" marR="0" rtl="0" algn="l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Clr>
                <a:srgbClr val="A3C145"/>
              </a:buClr>
              <a:buSzPts val="1440"/>
              <a:buFont typeface="Arial"/>
              <a:buChar char="►"/>
            </a:pPr>
            <a:r>
              <a:rPr b="0" i="0" lang="en-US" sz="1800" u="none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rPr>
              <a:t>Chromosomes occupy distinct place in nucleus</a:t>
            </a:r>
            <a:endParaRPr/>
          </a:p>
        </p:txBody>
      </p:sp>
      <p:pic>
        <p:nvPicPr>
          <p:cNvPr id="285" name="Google Shape;285;p3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324600" y="1752600"/>
            <a:ext cx="2400300" cy="3733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515361"/>
            </a:gs>
            <a:gs pos="100000">
              <a:srgbClr val="5A5C6C"/>
            </a:gs>
          </a:gsLst>
          <a:lin ang="5400000" scaled="0"/>
        </a:gradFill>
      </p:bgPr>
    </p:bg>
    <p:spTree>
      <p:nvGrpSpPr>
        <p:cNvPr id="289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Google Shape;290;p32"/>
          <p:cNvSpPr txBox="1"/>
          <p:nvPr>
            <p:ph type="title"/>
          </p:nvPr>
        </p:nvSpPr>
        <p:spPr>
          <a:xfrm>
            <a:off x="301625" y="228600"/>
            <a:ext cx="854075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6800" lIns="90000" spcFirstLastPara="1" rIns="90000" wrap="square" tIns="468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CC"/>
              </a:buClr>
              <a:buSzPts val="3600"/>
              <a:buFont typeface="Tahoma"/>
              <a:buNone/>
            </a:pPr>
            <a:r>
              <a:rPr b="0" i="0" lang="en-US" sz="3600" u="none">
                <a:solidFill>
                  <a:srgbClr val="FFFFCC"/>
                </a:solidFill>
                <a:latin typeface="Tahoma"/>
                <a:ea typeface="Tahoma"/>
                <a:cs typeface="Tahoma"/>
                <a:sym typeface="Tahoma"/>
              </a:rPr>
              <a:t>Packaging of DNA into Chromosomes</a:t>
            </a:r>
            <a:endParaRPr/>
          </a:p>
        </p:txBody>
      </p:sp>
      <p:sp>
        <p:nvSpPr>
          <p:cNvPr id="291" name="Google Shape;291;p32"/>
          <p:cNvSpPr txBox="1"/>
          <p:nvPr>
            <p:ph idx="1" type="body"/>
          </p:nvPr>
        </p:nvSpPr>
        <p:spPr>
          <a:xfrm>
            <a:off x="603250" y="1676400"/>
            <a:ext cx="8540750" cy="3273425"/>
          </a:xfrm>
          <a:prstGeom prst="rect">
            <a:avLst/>
          </a:prstGeom>
          <a:noFill/>
          <a:ln>
            <a:noFill/>
          </a:ln>
        </p:spPr>
        <p:txBody>
          <a:bodyPr anchorCtr="0" anchor="t" bIns="46800" lIns="90000" spcFirstLastPara="1" rIns="90000" wrap="square" tIns="46800">
            <a:noAutofit/>
          </a:bodyPr>
          <a:lstStyle/>
          <a:p>
            <a:pPr indent="-341312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Tahoma"/>
              <a:buNone/>
            </a:pPr>
            <a:r>
              <a:rPr b="0" i="0" lang="en-US" sz="2400" u="sng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rPr>
              <a:t>Heterochromatin</a:t>
            </a:r>
            <a:endParaRPr/>
          </a:p>
          <a:p>
            <a:pPr indent="-341312" lvl="0" marL="3429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A3C145"/>
              </a:buClr>
              <a:buSzPts val="1440"/>
              <a:buFont typeface="Arial"/>
              <a:buChar char="►"/>
            </a:pPr>
            <a:r>
              <a:rPr b="0" i="0" lang="en-US" sz="1800" u="none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rPr>
              <a:t>diff types of condensed chromatin w/ distinct features and roles</a:t>
            </a:r>
            <a:endParaRPr/>
          </a:p>
          <a:p>
            <a:pPr indent="-341312" lvl="0" marL="3429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A3C145"/>
              </a:buClr>
              <a:buSzPts val="1440"/>
              <a:buFont typeface="Arial"/>
              <a:buChar char="►"/>
            </a:pPr>
            <a:r>
              <a:rPr b="0" i="0" lang="en-US" sz="1800" u="none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rPr>
              <a:t>Found in variety of organisms</a:t>
            </a:r>
            <a:endParaRPr/>
          </a:p>
          <a:p>
            <a:pPr indent="-341312" lvl="0" marL="3429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A3C145"/>
              </a:buClr>
              <a:buSzPts val="1440"/>
              <a:buFont typeface="Arial"/>
              <a:buChar char="►"/>
            </a:pPr>
            <a:r>
              <a:rPr b="0" i="0" lang="en-US" sz="1800" u="none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rPr>
              <a:t>Represents 10% of chromosome</a:t>
            </a:r>
            <a:endParaRPr/>
          </a:p>
          <a:p>
            <a:pPr indent="-341312" lvl="0" marL="3429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A3C145"/>
              </a:buClr>
              <a:buSzPts val="1440"/>
              <a:buFont typeface="Arial"/>
              <a:buChar char="►"/>
            </a:pPr>
            <a:r>
              <a:rPr b="0" i="0" lang="en-US" sz="1800" u="none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rPr>
              <a:t>Highly organized, resistant to gene expression</a:t>
            </a:r>
            <a:endParaRPr/>
          </a:p>
          <a:p>
            <a:pPr indent="-341312" lvl="0" marL="3429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A3C145"/>
              </a:buClr>
              <a:buSzPts val="1440"/>
              <a:buFont typeface="Arial"/>
              <a:buChar char="►"/>
            </a:pPr>
            <a:r>
              <a:rPr b="0" i="0" lang="en-US" sz="1800" u="none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rPr>
              <a:t>Resp for function of telomeres, centromeres, and may protect genome from transposable elements</a:t>
            </a:r>
            <a:endParaRPr/>
          </a:p>
          <a:p>
            <a:pPr indent="-341312" lvl="0" marL="3429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Tahoma"/>
              <a:buNone/>
            </a:pPr>
            <a:r>
              <a:t/>
            </a:r>
            <a:endParaRPr b="0" i="0" sz="2400" u="none">
              <a:solidFill>
                <a:srgbClr val="FFFFFF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-342900" lvl="0" marL="342900" marR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t/>
            </a:r>
            <a:endParaRPr b="0" i="0" sz="2400" u="none">
              <a:solidFill>
                <a:srgbClr val="FFFFFF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pic>
        <p:nvPicPr>
          <p:cNvPr id="292" name="Google Shape;292;p3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819400" y="4343400"/>
            <a:ext cx="2895600" cy="19954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515361"/>
            </a:gs>
            <a:gs pos="100000">
              <a:srgbClr val="5A5C6C"/>
            </a:gs>
          </a:gsLst>
          <a:lin ang="5400000" scaled="0"/>
        </a:gradFill>
      </p:bgPr>
    </p:bg>
    <p:spTree>
      <p:nvGrpSpPr>
        <p:cNvPr id="296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Google Shape;297;p33"/>
          <p:cNvSpPr txBox="1"/>
          <p:nvPr>
            <p:ph idx="4294967295" type="title"/>
          </p:nvPr>
        </p:nvSpPr>
        <p:spPr>
          <a:xfrm>
            <a:off x="301625" y="228600"/>
            <a:ext cx="854075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6800" lIns="90000" spcFirstLastPara="1" rIns="90000" wrap="square" tIns="46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CC"/>
              </a:buClr>
              <a:buSzPts val="3600"/>
              <a:buFont typeface="Tahoma"/>
              <a:buNone/>
            </a:pPr>
            <a:r>
              <a:rPr b="0" i="0" lang="en-US" sz="3600" u="none">
                <a:solidFill>
                  <a:srgbClr val="FFFFCC"/>
                </a:solidFill>
                <a:latin typeface="Tahoma"/>
                <a:ea typeface="Tahoma"/>
                <a:cs typeface="Tahoma"/>
                <a:sym typeface="Tahoma"/>
              </a:rPr>
              <a:t>Packaging of DNA into Chromosomes</a:t>
            </a:r>
            <a:endParaRPr/>
          </a:p>
        </p:txBody>
      </p:sp>
      <p:sp>
        <p:nvSpPr>
          <p:cNvPr id="298" name="Google Shape;298;p33"/>
          <p:cNvSpPr txBox="1"/>
          <p:nvPr>
            <p:ph idx="4294967295" type="body"/>
          </p:nvPr>
        </p:nvSpPr>
        <p:spPr>
          <a:xfrm>
            <a:off x="4419600" y="2743200"/>
            <a:ext cx="4194175" cy="2286000"/>
          </a:xfrm>
          <a:prstGeom prst="rect">
            <a:avLst/>
          </a:prstGeom>
          <a:noFill/>
          <a:ln>
            <a:noFill/>
          </a:ln>
        </p:spPr>
        <p:txBody>
          <a:bodyPr anchorCtr="0" anchor="t" bIns="46800" lIns="90000" spcFirstLastPara="1" rIns="90000" wrap="square" tIns="46800">
            <a:noAutofit/>
          </a:bodyPr>
          <a:lstStyle/>
          <a:p>
            <a:pPr indent="-341312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Tahoma"/>
              <a:buNone/>
            </a:pPr>
            <a:r>
              <a:rPr b="0" i="0" lang="en-US" sz="2000" u="sng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rPr>
              <a:t>Euchromatin</a:t>
            </a:r>
            <a:endParaRPr/>
          </a:p>
          <a:p>
            <a:pPr indent="-341312" lvl="0" marL="3429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A3C145"/>
              </a:buClr>
              <a:buSzPts val="1280"/>
              <a:buFont typeface="Arial"/>
              <a:buChar char="►"/>
            </a:pPr>
            <a:r>
              <a:rPr b="0" i="0" lang="en-US" sz="1600" u="none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rPr>
              <a:t>Less condensed</a:t>
            </a:r>
            <a:endParaRPr/>
          </a:p>
          <a:p>
            <a:pPr indent="-341312" lvl="0" marL="3429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A3C145"/>
              </a:buClr>
              <a:buSzPts val="1280"/>
              <a:buFont typeface="Arial"/>
              <a:buChar char="►"/>
            </a:pPr>
            <a:r>
              <a:rPr b="0" i="0" lang="en-US" sz="1600" u="none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rPr>
              <a:t>Composed of all types of chromatin structures- 30 nm fibers, loops, etc</a:t>
            </a:r>
            <a:endParaRPr/>
          </a:p>
          <a:p>
            <a:pPr indent="-341312" lvl="0" marL="3429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A3C145"/>
              </a:buClr>
              <a:buSzPts val="1280"/>
              <a:buFont typeface="Arial"/>
              <a:buChar char="►"/>
            </a:pPr>
            <a:r>
              <a:rPr b="0" i="0" lang="en-US" sz="1600" u="none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rPr>
              <a:t>90% of chromatin</a:t>
            </a:r>
            <a:endParaRPr/>
          </a:p>
          <a:p>
            <a:pPr indent="-341312" lvl="0" marL="3429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A3C145"/>
              </a:buClr>
              <a:buSzPts val="1280"/>
              <a:buFont typeface="Arial"/>
              <a:buChar char="►"/>
            </a:pPr>
            <a:r>
              <a:rPr b="0" i="0" lang="en-US" sz="1600" u="none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rPr>
              <a:t>transcribable</a:t>
            </a:r>
            <a:endParaRPr/>
          </a:p>
        </p:txBody>
      </p:sp>
      <p:pic>
        <p:nvPicPr>
          <p:cNvPr id="299" name="Google Shape;299;p3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66800" y="2438400"/>
            <a:ext cx="2895600" cy="24796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515361"/>
            </a:gs>
            <a:gs pos="100000">
              <a:srgbClr val="5A5C6C"/>
            </a:gs>
          </a:gsLst>
          <a:lin ang="5400000" scaled="0"/>
        </a:gradFill>
      </p:bgPr>
    </p:bg>
    <p:spTree>
      <p:nvGrpSpPr>
        <p:cNvPr id="303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Google Shape;304;p34"/>
          <p:cNvSpPr txBox="1"/>
          <p:nvPr>
            <p:ph idx="4294967295" type="title"/>
          </p:nvPr>
        </p:nvSpPr>
        <p:spPr>
          <a:xfrm>
            <a:off x="301625" y="228600"/>
            <a:ext cx="854075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6800" lIns="90000" spcFirstLastPara="1" rIns="90000" wrap="square" tIns="46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CC"/>
              </a:buClr>
              <a:buSzPts val="3600"/>
              <a:buFont typeface="Tahoma"/>
              <a:buNone/>
            </a:pPr>
            <a:r>
              <a:rPr b="0" i="0" lang="en-US" sz="3600" u="none">
                <a:solidFill>
                  <a:srgbClr val="FFFFCC"/>
                </a:solidFill>
                <a:latin typeface="Tahoma"/>
                <a:ea typeface="Tahoma"/>
                <a:cs typeface="Tahoma"/>
                <a:sym typeface="Tahoma"/>
              </a:rPr>
              <a:t>Packaging of DNA into Chromosomes</a:t>
            </a:r>
            <a:endParaRPr/>
          </a:p>
        </p:txBody>
      </p:sp>
      <p:sp>
        <p:nvSpPr>
          <p:cNvPr id="305" name="Google Shape;305;p34"/>
          <p:cNvSpPr txBox="1"/>
          <p:nvPr>
            <p:ph idx="4294967295" type="body"/>
          </p:nvPr>
        </p:nvSpPr>
        <p:spPr>
          <a:xfrm>
            <a:off x="533400" y="2438400"/>
            <a:ext cx="4876800" cy="2819400"/>
          </a:xfrm>
          <a:prstGeom prst="rect">
            <a:avLst/>
          </a:prstGeom>
          <a:noFill/>
          <a:ln>
            <a:noFill/>
          </a:ln>
        </p:spPr>
        <p:txBody>
          <a:bodyPr anchorCtr="0" anchor="t" bIns="46800" lIns="90000" spcFirstLastPara="1" rIns="90000" wrap="square" tIns="46800">
            <a:noAutofit/>
          </a:bodyPr>
          <a:lstStyle/>
          <a:p>
            <a:pPr indent="-341312" lvl="0" marL="34290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Tahoma"/>
              <a:buNone/>
            </a:pPr>
            <a:r>
              <a:rPr b="0" i="0" lang="en-US" sz="1800" u="sng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rPr>
              <a:t>Gene Silencing and Position Effects</a:t>
            </a:r>
            <a:endParaRPr/>
          </a:p>
          <a:p>
            <a:pPr indent="-341312" lvl="0" marL="342900" marR="0" rtl="0" algn="l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Clr>
                <a:srgbClr val="A3C145"/>
              </a:buClr>
              <a:buSzPts val="1280"/>
              <a:buFont typeface="Arial"/>
              <a:buChar char="►"/>
            </a:pPr>
            <a:r>
              <a:rPr b="0" i="0" lang="en-US" sz="1600" u="none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rPr>
              <a:t>Genes relocated to region of heterochromatin are silenced</a:t>
            </a:r>
            <a:endParaRPr/>
          </a:p>
          <a:p>
            <a:pPr indent="-341312" lvl="0" marL="342900" marR="0" rtl="0" algn="l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Clr>
                <a:srgbClr val="A3C145"/>
              </a:buClr>
              <a:buSzPts val="1280"/>
              <a:buFont typeface="Arial"/>
              <a:buChar char="►"/>
            </a:pPr>
            <a:r>
              <a:rPr b="0" i="0" lang="en-US" sz="1600" u="none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rPr>
              <a:t>Position effects = when activity of gene depends on position along chromosome</a:t>
            </a:r>
            <a:endParaRPr/>
          </a:p>
          <a:p>
            <a:pPr indent="-341312" lvl="0" marL="342900" marR="0" rtl="0" algn="l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Clr>
                <a:srgbClr val="A3C145"/>
              </a:buClr>
              <a:buSzPts val="1280"/>
              <a:buFont typeface="Arial"/>
              <a:buChar char="►"/>
            </a:pPr>
            <a:r>
              <a:rPr b="0" i="0" lang="en-US" sz="1600" u="none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rPr>
              <a:t>Position effect variegation = molted expression</a:t>
            </a:r>
            <a:endParaRPr/>
          </a:p>
          <a:p>
            <a:pPr indent="-341312" lvl="0" marL="342900" marR="0" rtl="0" algn="l">
              <a:lnSpc>
                <a:spcPct val="80000"/>
              </a:lnSpc>
              <a:spcBef>
                <a:spcPts val="30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Tahoma"/>
              <a:buNone/>
            </a:pPr>
            <a:r>
              <a:rPr b="0" i="0" lang="en-US" sz="1600" u="none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rPr>
              <a:t>	</a:t>
            </a:r>
            <a:r>
              <a:rPr b="0" i="0" lang="en-US" sz="1400" u="none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rPr>
              <a:t>pattern results from patches of cells in which a silenced gene has become activated or when selected regions randomly packaged to heterochromatin and silenced== both then are stabily inherited</a:t>
            </a:r>
            <a:endParaRPr/>
          </a:p>
        </p:txBody>
      </p:sp>
      <p:pic>
        <p:nvPicPr>
          <p:cNvPr id="306" name="Google Shape;306;p3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791200" y="2057400"/>
            <a:ext cx="2501900" cy="3429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515361"/>
            </a:gs>
            <a:gs pos="100000">
              <a:srgbClr val="5A5C6C"/>
            </a:gs>
          </a:gsLst>
          <a:lin ang="5400000" scaled="0"/>
        </a:gradFill>
      </p:bgPr>
    </p:bg>
    <p:spTree>
      <p:nvGrpSpPr>
        <p:cNvPr id="310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Google Shape;311;p35"/>
          <p:cNvSpPr txBox="1"/>
          <p:nvPr>
            <p:ph idx="4294967295" type="title"/>
          </p:nvPr>
        </p:nvSpPr>
        <p:spPr>
          <a:xfrm>
            <a:off x="381000" y="152400"/>
            <a:ext cx="854075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6800" lIns="90000" spcFirstLastPara="1" rIns="90000" wrap="square" tIns="46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CC"/>
              </a:buClr>
              <a:buSzPts val="3600"/>
              <a:buFont typeface="Tahoma"/>
              <a:buNone/>
            </a:pPr>
            <a:r>
              <a:rPr b="0" i="0" lang="en-US" sz="3600" u="none">
                <a:solidFill>
                  <a:srgbClr val="FFFFCC"/>
                </a:solidFill>
                <a:latin typeface="Tahoma"/>
                <a:ea typeface="Tahoma"/>
                <a:cs typeface="Tahoma"/>
                <a:sym typeface="Tahoma"/>
              </a:rPr>
              <a:t>Packaging of DNA into Chromosomes</a:t>
            </a:r>
            <a:endParaRPr/>
          </a:p>
        </p:txBody>
      </p:sp>
      <p:sp>
        <p:nvSpPr>
          <p:cNvPr id="312" name="Google Shape;312;p35"/>
          <p:cNvSpPr txBox="1"/>
          <p:nvPr>
            <p:ph idx="4294967295" type="body"/>
          </p:nvPr>
        </p:nvSpPr>
        <p:spPr>
          <a:xfrm>
            <a:off x="1063625" y="1828800"/>
            <a:ext cx="8080375" cy="99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6800" lIns="90000" spcFirstLastPara="1" rIns="90000" wrap="square" tIns="46800">
            <a:noAutofit/>
          </a:bodyPr>
          <a:lstStyle/>
          <a:p>
            <a:pPr indent="-608012" lvl="0" marL="60960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Tahoma"/>
              <a:buNone/>
            </a:pPr>
            <a:r>
              <a:rPr b="0" i="0" lang="en-US" sz="2000" u="sng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rPr>
              <a:t>Position Effect Variegation demonstrates</a:t>
            </a:r>
            <a:endParaRPr/>
          </a:p>
          <a:p>
            <a:pPr indent="-608012" lvl="0" marL="609600" marR="0" rtl="0" algn="l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1280"/>
              <a:buFont typeface="Times New Roman"/>
              <a:buAutoNum type="arabicPeriod"/>
            </a:pPr>
            <a:r>
              <a:rPr b="0" i="0" lang="en-US" sz="1600" u="none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rPr>
              <a:t>Heterochromatin is dynamic and can spread into region and later retract</a:t>
            </a:r>
            <a:endParaRPr/>
          </a:p>
          <a:p>
            <a:pPr indent="-608012" lvl="0" marL="609600" marR="0" rtl="0" algn="l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1280"/>
              <a:buFont typeface="Times New Roman"/>
              <a:buAutoNum type="arabicPeriod"/>
            </a:pPr>
            <a:r>
              <a:rPr b="0" i="0" lang="en-US" sz="1600" u="none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rPr>
              <a:t>Whether heterochromatin or euchromatin can be inherited</a:t>
            </a:r>
            <a:endParaRPr/>
          </a:p>
        </p:txBody>
      </p:sp>
      <p:pic>
        <p:nvPicPr>
          <p:cNvPr id="313" name="Google Shape;313;p3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133600" y="3200400"/>
            <a:ext cx="3886200" cy="27638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515361"/>
            </a:gs>
            <a:gs pos="100000">
              <a:srgbClr val="5A5C6C"/>
            </a:gs>
          </a:gsLst>
          <a:lin ang="5400000" scaled="0"/>
        </a:gradFill>
      </p:bgPr>
    </p:bg>
    <p:spTree>
      <p:nvGrpSpPr>
        <p:cNvPr id="317" name="Shape 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Google Shape;318;p36"/>
          <p:cNvSpPr txBox="1"/>
          <p:nvPr>
            <p:ph idx="4294967295" type="title"/>
          </p:nvPr>
        </p:nvSpPr>
        <p:spPr>
          <a:xfrm>
            <a:off x="301625" y="228600"/>
            <a:ext cx="854075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6800" lIns="90000" spcFirstLastPara="1" rIns="90000" wrap="square" tIns="46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CC"/>
              </a:buClr>
              <a:buSzPts val="3600"/>
              <a:buFont typeface="Tahoma"/>
              <a:buNone/>
            </a:pPr>
            <a:r>
              <a:rPr b="0" i="0" lang="en-US" sz="3600" u="none">
                <a:solidFill>
                  <a:srgbClr val="FFFFCC"/>
                </a:solidFill>
                <a:latin typeface="Tahoma"/>
                <a:ea typeface="Tahoma"/>
                <a:cs typeface="Tahoma"/>
                <a:sym typeface="Tahoma"/>
              </a:rPr>
              <a:t>Packaging of DNA into Chromosomes</a:t>
            </a:r>
            <a:endParaRPr/>
          </a:p>
        </p:txBody>
      </p:sp>
      <p:sp>
        <p:nvSpPr>
          <p:cNvPr id="319" name="Google Shape;319;p36"/>
          <p:cNvSpPr txBox="1"/>
          <p:nvPr>
            <p:ph idx="4294967295" type="body"/>
          </p:nvPr>
        </p:nvSpPr>
        <p:spPr>
          <a:xfrm>
            <a:off x="457200" y="4114800"/>
            <a:ext cx="8842375" cy="1828800"/>
          </a:xfrm>
          <a:prstGeom prst="rect">
            <a:avLst/>
          </a:prstGeom>
          <a:noFill/>
          <a:ln>
            <a:noFill/>
          </a:ln>
        </p:spPr>
        <p:txBody>
          <a:bodyPr anchorCtr="0" anchor="t" bIns="46800" lIns="90000" spcFirstLastPara="1" rIns="90000" wrap="square" tIns="46800">
            <a:noAutofit/>
          </a:bodyPr>
          <a:lstStyle/>
          <a:p>
            <a:pPr indent="-341312" lvl="0" marL="34290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Tahoma"/>
              <a:buNone/>
            </a:pPr>
            <a:r>
              <a:rPr b="0" i="0" lang="en-US" sz="1800" u="sng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rPr>
              <a:t>Special Form of Heterochromatin at Chromosomal Ends</a:t>
            </a:r>
            <a:endParaRPr/>
          </a:p>
          <a:p>
            <a:pPr indent="-341312" lvl="0" marL="342900" marR="0" rtl="0" algn="l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Clr>
                <a:srgbClr val="A3C145"/>
              </a:buClr>
              <a:buSzPts val="1280"/>
              <a:buFont typeface="Arial"/>
              <a:buChar char="►"/>
            </a:pPr>
            <a:r>
              <a:rPr b="0" i="0" lang="en-US" sz="1600" u="none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rPr>
              <a:t>Chromatin region extending 5,000 bp from chromo ends resistant to gene expression</a:t>
            </a:r>
            <a:endParaRPr/>
          </a:p>
          <a:p>
            <a:pPr indent="-341312" lvl="0" marL="342900" marR="0" rtl="0" algn="l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Clr>
                <a:srgbClr val="A3C145"/>
              </a:buClr>
              <a:buSzPts val="1280"/>
              <a:buFont typeface="Arial"/>
              <a:buChar char="►"/>
            </a:pPr>
            <a:r>
              <a:rPr b="0" i="0" lang="en-US" sz="1600" u="none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rPr>
              <a:t>Many diff proteins required for special folding</a:t>
            </a:r>
            <a:endParaRPr/>
          </a:p>
          <a:p>
            <a:pPr indent="-341312" lvl="0" marL="342900" marR="0" rtl="0" algn="l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Clr>
                <a:srgbClr val="A3C145"/>
              </a:buClr>
              <a:buSzPts val="1280"/>
              <a:buFont typeface="Arial"/>
              <a:buChar char="►"/>
            </a:pPr>
            <a:r>
              <a:rPr b="0" i="0" lang="en-US" sz="1600" u="none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rPr>
              <a:t>Mutations in silent information regulator proteins (SIR) prevent silencing of genes near telomeres</a:t>
            </a:r>
            <a:endParaRPr/>
          </a:p>
          <a:p>
            <a:pPr indent="-341312" lvl="0" marL="342900" marR="0" rtl="0" algn="l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Clr>
                <a:srgbClr val="A3C145"/>
              </a:buClr>
              <a:buSzPts val="1280"/>
              <a:buFont typeface="Arial"/>
              <a:buChar char="►"/>
            </a:pPr>
            <a:r>
              <a:rPr b="0" i="0" lang="en-US" sz="1600" u="none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rPr>
              <a:t>Cooperative binding of SIRs occurs to facilitate modifications</a:t>
            </a:r>
            <a:endParaRPr/>
          </a:p>
          <a:p>
            <a:pPr indent="-341312" lvl="0" marL="342900" marR="0" rtl="0" algn="l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Tahoma"/>
              <a:buNone/>
            </a:pPr>
            <a:r>
              <a:rPr b="0" i="0" lang="en-US" sz="1600" u="none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endParaRPr/>
          </a:p>
        </p:txBody>
      </p:sp>
      <p:pic>
        <p:nvPicPr>
          <p:cNvPr id="320" name="Google Shape;320;p3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63625" y="1857375"/>
            <a:ext cx="3584575" cy="1876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21" name="Google Shape;321;p3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876800" y="1824037"/>
            <a:ext cx="2743200" cy="1892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515361"/>
            </a:gs>
            <a:gs pos="100000">
              <a:srgbClr val="5A5C6C"/>
            </a:gs>
          </a:gsLst>
          <a:lin ang="5400000" scaled="0"/>
        </a:gradFill>
      </p:bgPr>
    </p:bg>
    <p:spTree>
      <p:nvGrpSpPr>
        <p:cNvPr id="325" name="Shape 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" name="Google Shape;326;p37"/>
          <p:cNvSpPr txBox="1"/>
          <p:nvPr>
            <p:ph idx="4294967295" type="title"/>
          </p:nvPr>
        </p:nvSpPr>
        <p:spPr>
          <a:xfrm>
            <a:off x="301625" y="0"/>
            <a:ext cx="854075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6800" lIns="90000" spcFirstLastPara="1" rIns="90000" wrap="square" tIns="46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CC"/>
              </a:buClr>
              <a:buSzPts val="4000"/>
              <a:buFont typeface="Tahoma"/>
              <a:buNone/>
            </a:pPr>
            <a:r>
              <a:rPr b="0" i="0" lang="en-US" sz="4000" u="none">
                <a:solidFill>
                  <a:srgbClr val="FFFFCC"/>
                </a:solidFill>
                <a:latin typeface="Tahoma"/>
                <a:ea typeface="Tahoma"/>
                <a:cs typeface="Tahoma"/>
                <a:sym typeface="Tahoma"/>
              </a:rPr>
              <a:t>Packaging of DNA into Chromosomes</a:t>
            </a:r>
            <a:endParaRPr/>
          </a:p>
        </p:txBody>
      </p:sp>
      <p:sp>
        <p:nvSpPr>
          <p:cNvPr id="327" name="Google Shape;327;p37"/>
          <p:cNvSpPr txBox="1"/>
          <p:nvPr>
            <p:ph idx="4294967295" type="body"/>
          </p:nvPr>
        </p:nvSpPr>
        <p:spPr>
          <a:xfrm>
            <a:off x="304800" y="4267200"/>
            <a:ext cx="8537575" cy="2701925"/>
          </a:xfrm>
          <a:prstGeom prst="rect">
            <a:avLst/>
          </a:prstGeom>
          <a:noFill/>
          <a:ln>
            <a:noFill/>
          </a:ln>
        </p:spPr>
        <p:txBody>
          <a:bodyPr anchorCtr="0" anchor="t" bIns="46800" lIns="90000" spcFirstLastPara="1" rIns="90000" wrap="square" tIns="46800">
            <a:noAutofit/>
          </a:bodyPr>
          <a:lstStyle/>
          <a:p>
            <a:pPr indent="-341312" lvl="0" marL="34290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Tahoma"/>
              <a:buNone/>
            </a:pPr>
            <a:r>
              <a:rPr b="0" i="0" lang="en-US" sz="2800" u="sng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rPr>
              <a:t>SIRs</a:t>
            </a:r>
            <a:endParaRPr/>
          </a:p>
          <a:p>
            <a:pPr indent="-341312" lvl="0" marL="342900" marR="0" rtl="0" algn="l">
              <a:lnSpc>
                <a:spcPct val="80000"/>
              </a:lnSpc>
              <a:spcBef>
                <a:spcPts val="500"/>
              </a:spcBef>
              <a:spcAft>
                <a:spcPts val="0"/>
              </a:spcAft>
              <a:buClr>
                <a:srgbClr val="A3C145"/>
              </a:buClr>
              <a:buSzPts val="1600"/>
              <a:buFont typeface="Arial"/>
              <a:buChar char="►"/>
            </a:pPr>
            <a:r>
              <a:rPr b="0" i="0" lang="en-US" sz="2000" u="none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rPr>
              <a:t>SIRs types</a:t>
            </a:r>
            <a:endParaRPr/>
          </a:p>
          <a:p>
            <a:pPr indent="-341312" lvl="0" marL="342900" marR="0" rtl="0" algn="l">
              <a:lnSpc>
                <a:spcPct val="80000"/>
              </a:lnSpc>
              <a:spcBef>
                <a:spcPts val="50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Tahoma"/>
              <a:buNone/>
            </a:pPr>
            <a:r>
              <a:rPr b="0" i="0" lang="en-US" sz="2000" u="none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rPr>
              <a:t>	1.	recognizes underacetylated N-terminal tails of selected histones</a:t>
            </a:r>
            <a:endParaRPr/>
          </a:p>
          <a:p>
            <a:pPr indent="-341312" lvl="0" marL="342900" marR="0" rtl="0" algn="l">
              <a:lnSpc>
                <a:spcPct val="80000"/>
              </a:lnSpc>
              <a:spcBef>
                <a:spcPts val="50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Tahoma"/>
              <a:buNone/>
            </a:pPr>
            <a:r>
              <a:rPr b="0" i="0" lang="en-US" sz="2000" u="none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rPr>
              <a:t>	2.	SIR2 = conserved histone deacetylase- deacetylation of histone 	tails thot to allow tighter packaging of nucleosomes that are less 	susceptible to remodeling complexes</a:t>
            </a:r>
            <a:endParaRPr/>
          </a:p>
          <a:p>
            <a:pPr indent="-341312" lvl="0" marL="342900" marR="0" rtl="0" algn="l">
              <a:lnSpc>
                <a:spcPct val="80000"/>
              </a:lnSpc>
              <a:spcBef>
                <a:spcPts val="500"/>
              </a:spcBef>
              <a:spcAft>
                <a:spcPts val="0"/>
              </a:spcAft>
              <a:buClr>
                <a:srgbClr val="A3C145"/>
              </a:buClr>
              <a:buSzPts val="1600"/>
              <a:buFont typeface="Arial"/>
              <a:buChar char="►"/>
            </a:pPr>
            <a:r>
              <a:rPr b="0" i="0" lang="en-US" sz="2000" u="none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rPr>
              <a:t>SIR2 requires NAD+ cofactor; NAD+ levels fluctuate w/ nutritional status of cell increasing under nutritional deprivation</a:t>
            </a:r>
            <a:endParaRPr/>
          </a:p>
          <a:p>
            <a:pPr indent="-342900" lvl="0" marL="342900" marR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t/>
            </a:r>
            <a:endParaRPr b="0" i="0" sz="2000" u="none">
              <a:solidFill>
                <a:srgbClr val="FFFFFF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pic>
        <p:nvPicPr>
          <p:cNvPr id="328" name="Google Shape;328;p3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57200" y="1295400"/>
            <a:ext cx="4175125" cy="2849562"/>
          </a:xfrm>
          <a:prstGeom prst="rect">
            <a:avLst/>
          </a:prstGeom>
          <a:noFill/>
          <a:ln>
            <a:noFill/>
          </a:ln>
        </p:spPr>
      </p:pic>
      <p:pic>
        <p:nvPicPr>
          <p:cNvPr id="329" name="Google Shape;329;p3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800600" y="1295400"/>
            <a:ext cx="4038600" cy="2844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515361"/>
            </a:gs>
            <a:gs pos="100000">
              <a:srgbClr val="5A5C6C"/>
            </a:gs>
          </a:gsLst>
          <a:lin ang="5400000" scaled="0"/>
        </a:gradFill>
      </p:bgPr>
    </p:bg>
    <p:spTree>
      <p:nvGrpSpPr>
        <p:cNvPr id="333" name="Shape 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" name="Google Shape;334;p38"/>
          <p:cNvSpPr txBox="1"/>
          <p:nvPr>
            <p:ph idx="4294967295" type="title"/>
          </p:nvPr>
        </p:nvSpPr>
        <p:spPr>
          <a:xfrm>
            <a:off x="301625" y="228600"/>
            <a:ext cx="854075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6800" lIns="90000" spcFirstLastPara="1" rIns="90000" wrap="square" tIns="46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CC"/>
              </a:buClr>
              <a:buSzPts val="3600"/>
              <a:buFont typeface="Tahoma"/>
              <a:buNone/>
            </a:pPr>
            <a:r>
              <a:rPr b="0" i="0" lang="en-US" sz="3600" u="none">
                <a:solidFill>
                  <a:srgbClr val="FFFFCC"/>
                </a:solidFill>
                <a:latin typeface="Tahoma"/>
                <a:ea typeface="Tahoma"/>
                <a:cs typeface="Tahoma"/>
                <a:sym typeface="Tahoma"/>
              </a:rPr>
              <a:t>Packaging of DNA into Chromosomes</a:t>
            </a:r>
            <a:endParaRPr/>
          </a:p>
        </p:txBody>
      </p:sp>
      <p:sp>
        <p:nvSpPr>
          <p:cNvPr id="335" name="Google Shape;335;p38"/>
          <p:cNvSpPr txBox="1"/>
          <p:nvPr>
            <p:ph idx="4294967295" type="body"/>
          </p:nvPr>
        </p:nvSpPr>
        <p:spPr>
          <a:xfrm>
            <a:off x="533400" y="5638800"/>
            <a:ext cx="8461375" cy="838200"/>
          </a:xfrm>
          <a:prstGeom prst="rect">
            <a:avLst/>
          </a:prstGeom>
          <a:noFill/>
          <a:ln>
            <a:noFill/>
          </a:ln>
        </p:spPr>
        <p:txBody>
          <a:bodyPr anchorCtr="0" anchor="t" bIns="46800" lIns="90000" spcFirstLastPara="1" rIns="90000" wrap="square" tIns="46800">
            <a:noAutofit/>
          </a:bodyPr>
          <a:lstStyle/>
          <a:p>
            <a:pPr indent="-341312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Tahoma"/>
              <a:buNone/>
            </a:pPr>
            <a:r>
              <a:rPr b="0" i="0" lang="en-US" sz="2400" u="sng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rPr>
              <a:t>Mitotic Chromosomes= Chromatin in Most Condensed Form</a:t>
            </a:r>
            <a:endParaRPr/>
          </a:p>
        </p:txBody>
      </p:sp>
      <p:pic>
        <p:nvPicPr>
          <p:cNvPr id="336" name="Google Shape;336;p3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339975" y="1600200"/>
            <a:ext cx="2003425" cy="1706562"/>
          </a:xfrm>
          <a:prstGeom prst="rect">
            <a:avLst/>
          </a:prstGeom>
          <a:noFill/>
          <a:ln>
            <a:noFill/>
          </a:ln>
        </p:spPr>
      </p:pic>
      <p:pic>
        <p:nvPicPr>
          <p:cNvPr id="337" name="Google Shape;337;p3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359025" y="3608387"/>
            <a:ext cx="1908175" cy="1706562"/>
          </a:xfrm>
          <a:prstGeom prst="rect">
            <a:avLst/>
          </a:prstGeom>
          <a:noFill/>
          <a:ln>
            <a:noFill/>
          </a:ln>
        </p:spPr>
      </p:pic>
      <p:pic>
        <p:nvPicPr>
          <p:cNvPr id="338" name="Google Shape;338;p3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648200" y="1600200"/>
            <a:ext cx="1825625" cy="1885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39" name="Google Shape;339;p38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4572000" y="3684587"/>
            <a:ext cx="2362200" cy="14620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515361"/>
            </a:gs>
            <a:gs pos="100000">
              <a:srgbClr val="5A5C6C"/>
            </a:gs>
          </a:gsLst>
          <a:lin ang="5400000" scaled="0"/>
        </a:gradFill>
      </p:bgPr>
    </p:bg>
    <p:spTree>
      <p:nvGrpSpPr>
        <p:cNvPr id="343" name="Shape 3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" name="Google Shape;344;p39"/>
          <p:cNvSpPr txBox="1"/>
          <p:nvPr>
            <p:ph idx="4294967295" type="title"/>
          </p:nvPr>
        </p:nvSpPr>
        <p:spPr>
          <a:xfrm>
            <a:off x="301625" y="-76200"/>
            <a:ext cx="854075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6800" lIns="90000" spcFirstLastPara="1" rIns="90000" wrap="square" tIns="46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CC"/>
              </a:buClr>
              <a:buSzPts val="3600"/>
              <a:buFont typeface="Tahoma"/>
              <a:buNone/>
            </a:pPr>
            <a:r>
              <a:rPr b="0" i="0" lang="en-US" sz="3600" u="none">
                <a:solidFill>
                  <a:srgbClr val="FFFFCC"/>
                </a:solidFill>
                <a:latin typeface="Tahoma"/>
                <a:ea typeface="Tahoma"/>
                <a:cs typeface="Tahoma"/>
                <a:sym typeface="Tahoma"/>
              </a:rPr>
              <a:t>Packaging of DNA into Chromosomes</a:t>
            </a:r>
            <a:endParaRPr/>
          </a:p>
        </p:txBody>
      </p:sp>
      <p:sp>
        <p:nvSpPr>
          <p:cNvPr id="345" name="Google Shape;345;p39"/>
          <p:cNvSpPr txBox="1"/>
          <p:nvPr>
            <p:ph idx="4294967295" type="body"/>
          </p:nvPr>
        </p:nvSpPr>
        <p:spPr>
          <a:xfrm>
            <a:off x="454025" y="1371600"/>
            <a:ext cx="8689975" cy="2489200"/>
          </a:xfrm>
          <a:prstGeom prst="rect">
            <a:avLst/>
          </a:prstGeom>
          <a:noFill/>
          <a:ln>
            <a:noFill/>
          </a:ln>
        </p:spPr>
        <p:txBody>
          <a:bodyPr anchorCtr="0" anchor="t" bIns="46800" lIns="90000" spcFirstLastPara="1" rIns="90000" wrap="square" tIns="46800">
            <a:noAutofit/>
          </a:bodyPr>
          <a:lstStyle/>
          <a:p>
            <a:pPr indent="-341312" lvl="0" marL="34290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Tahoma"/>
              <a:buNone/>
            </a:pPr>
            <a:r>
              <a:rPr b="0" i="0" lang="en-US" sz="2000" u="sng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rPr>
              <a:t>Mitotic Chromosomes= Chromatin in Most Condensed Form</a:t>
            </a:r>
            <a:endParaRPr/>
          </a:p>
          <a:p>
            <a:pPr indent="-341312" lvl="0" marL="342900" marR="0" rtl="0" algn="l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Clr>
                <a:srgbClr val="A3C145"/>
              </a:buClr>
              <a:buSzPts val="1440"/>
              <a:buFont typeface="Arial"/>
              <a:buChar char="►"/>
            </a:pPr>
            <a:r>
              <a:rPr b="0" i="0" lang="en-US" sz="1800" u="none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rPr>
              <a:t>10x smaller than interphase chromosomes</a:t>
            </a:r>
            <a:endParaRPr/>
          </a:p>
          <a:p>
            <a:pPr indent="-341312" lvl="0" marL="342900" marR="0" rtl="0" algn="l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Clr>
                <a:srgbClr val="A3C145"/>
              </a:buClr>
              <a:buSzPts val="1440"/>
              <a:buFont typeface="Arial"/>
              <a:buChar char="►"/>
            </a:pPr>
            <a:r>
              <a:rPr b="0" i="0" lang="en-US" sz="1800" u="none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rPr>
              <a:t>Function </a:t>
            </a:r>
            <a:endParaRPr/>
          </a:p>
          <a:p>
            <a:pPr indent="-341312" lvl="0" marL="342900" marR="0" rtl="0" algn="l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Tahoma"/>
              <a:buNone/>
            </a:pPr>
            <a:r>
              <a:rPr b="0" i="0" lang="en-US" sz="1800" u="none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rPr>
              <a:t>	1.	compaction protects fragile DNA from breaking</a:t>
            </a:r>
            <a:endParaRPr/>
          </a:p>
          <a:p>
            <a:pPr indent="-341312" lvl="0" marL="342900" marR="0" rtl="0" algn="l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Tahoma"/>
              <a:buNone/>
            </a:pPr>
            <a:r>
              <a:rPr b="0" i="0" lang="en-US" sz="1800" u="none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rPr>
              <a:t>	2.	allows sister chromatids to be easily separated by mitotic apparatus</a:t>
            </a:r>
            <a:endParaRPr/>
          </a:p>
          <a:p>
            <a:pPr indent="-341312" lvl="0" marL="342900" marR="0" rtl="0" algn="l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Clr>
                <a:srgbClr val="A3C145"/>
              </a:buClr>
              <a:buSzPts val="1440"/>
              <a:buFont typeface="Arial"/>
              <a:buChar char="►"/>
            </a:pPr>
            <a:r>
              <a:rPr b="0" i="0" lang="en-US" sz="1800" u="none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rPr>
              <a:t>Condensin proteins use ATP to drive coiling of interphase chromosomes</a:t>
            </a:r>
            <a:endParaRPr/>
          </a:p>
          <a:p>
            <a:pPr indent="-341312" lvl="0" marL="342900" marR="0" rtl="0" algn="l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Clr>
                <a:srgbClr val="A3C145"/>
              </a:buClr>
              <a:buSzPts val="1440"/>
              <a:buFont typeface="Arial"/>
              <a:buChar char="►"/>
            </a:pPr>
            <a:r>
              <a:rPr b="0" i="0" lang="en-US" sz="1800" u="none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rPr>
              <a:t>Characteristic pattern of condensed AT rich regions and less condensed CG rich regions- geisma staining</a:t>
            </a:r>
            <a:endParaRPr/>
          </a:p>
          <a:p>
            <a:pPr indent="-342900" lvl="0" marL="342900" marR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rgbClr val="FFFFFF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pic>
        <p:nvPicPr>
          <p:cNvPr id="346" name="Google Shape;346;p3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667000" y="4343400"/>
            <a:ext cx="3733800" cy="215741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dk2"/>
        </a:solidFill>
      </p:bgPr>
    </p:bg>
    <p:spTree>
      <p:nvGrpSpPr>
        <p:cNvPr id="352" name="Shape 3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" name="Google Shape;353;g108a973084a_0_0"/>
          <p:cNvSpPr/>
          <p:nvPr/>
        </p:nvSpPr>
        <p:spPr>
          <a:xfrm>
            <a:off x="2898375" y="3250275"/>
            <a:ext cx="4558200" cy="1329900"/>
          </a:xfrm>
          <a:prstGeom prst="roundRect">
            <a:avLst>
              <a:gd fmla="val 16667" name="adj"/>
            </a:avLst>
          </a:prstGeom>
          <a:solidFill>
            <a:srgbClr val="FFFFFF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300"/>
              <a:t>Thank you</a:t>
            </a:r>
            <a:endParaRPr sz="530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515361"/>
            </a:gs>
            <a:gs pos="100000">
              <a:srgbClr val="5A5C6C"/>
            </a:gs>
          </a:gsLst>
          <a:lin ang="5400000" scaled="0"/>
        </a:gradFill>
      </p:bgPr>
    </p:bg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5"/>
          <p:cNvSpPr txBox="1"/>
          <p:nvPr>
            <p:ph idx="4294967295" type="title"/>
          </p:nvPr>
        </p:nvSpPr>
        <p:spPr>
          <a:xfrm>
            <a:off x="304800" y="0"/>
            <a:ext cx="854075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6800" lIns="90000" spcFirstLastPara="1" rIns="90000" wrap="square" tIns="46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CC"/>
              </a:buClr>
              <a:buSzPts val="3600"/>
              <a:buFont typeface="Tahoma"/>
              <a:buNone/>
            </a:pPr>
            <a:r>
              <a:rPr b="0" i="0" lang="en-US" sz="3600" u="none">
                <a:solidFill>
                  <a:srgbClr val="FFFFCC"/>
                </a:solidFill>
                <a:latin typeface="Tahoma"/>
                <a:ea typeface="Tahoma"/>
                <a:cs typeface="Tahoma"/>
                <a:sym typeface="Tahoma"/>
              </a:rPr>
              <a:t>The Structure and Function of DNA</a:t>
            </a:r>
            <a:endParaRPr/>
          </a:p>
        </p:txBody>
      </p:sp>
      <p:sp>
        <p:nvSpPr>
          <p:cNvPr id="92" name="Google Shape;92;p5"/>
          <p:cNvSpPr txBox="1"/>
          <p:nvPr>
            <p:ph idx="4294967295" type="body"/>
          </p:nvPr>
        </p:nvSpPr>
        <p:spPr>
          <a:xfrm>
            <a:off x="838200" y="1295400"/>
            <a:ext cx="7809900" cy="2667000"/>
          </a:xfrm>
          <a:prstGeom prst="rect">
            <a:avLst/>
          </a:prstGeom>
          <a:noFill/>
          <a:ln>
            <a:noFill/>
          </a:ln>
        </p:spPr>
        <p:txBody>
          <a:bodyPr anchorCtr="0" anchor="t" bIns="46800" lIns="90000" spcFirstLastPara="1" rIns="90000" wrap="square" tIns="46800">
            <a:noAutofit/>
          </a:bodyPr>
          <a:lstStyle/>
          <a:p>
            <a:pPr indent="-341312" lvl="0" marL="34290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Tahoma"/>
              <a:buNone/>
            </a:pPr>
            <a:r>
              <a:rPr b="0" i="0" lang="en-US" sz="2400" u="sng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rPr>
              <a:t>Structure of DNA Provides Mechanism for Heredity:</a:t>
            </a:r>
            <a:endParaRPr/>
          </a:p>
          <a:p>
            <a:pPr indent="-341312" lvl="0" marL="342900" marR="0" rtl="0" algn="l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Tahoma"/>
              <a:buNone/>
            </a:pPr>
            <a:r>
              <a:t/>
            </a:r>
            <a:endParaRPr b="0" i="0" sz="2400" u="sng">
              <a:solidFill>
                <a:srgbClr val="FFFFFF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-341312" lvl="0" marL="342900" marR="0" rtl="0" algn="l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Tahoma"/>
              <a:buNone/>
            </a:pPr>
            <a:r>
              <a:rPr b="0" i="0" lang="en-US" sz="1600" u="none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rPr>
              <a:t>Genes carry biological info that must be copied accurately for transmission</a:t>
            </a:r>
            <a:endParaRPr/>
          </a:p>
          <a:p>
            <a:pPr indent="-341312" lvl="0" marL="342900" marR="0" rtl="0" algn="l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Tahoma"/>
              <a:buNone/>
            </a:pPr>
            <a:r>
              <a:rPr b="0" i="0" lang="en-US" sz="1600" u="none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rPr>
              <a:t>to next generation ea time cell divides</a:t>
            </a:r>
            <a:endParaRPr/>
          </a:p>
          <a:p>
            <a:pPr indent="-341312" lvl="0" marL="342900" marR="0" rtl="0" algn="l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Tahoma"/>
              <a:buNone/>
            </a:pPr>
            <a:r>
              <a:t/>
            </a:r>
            <a:endParaRPr b="0" i="0" sz="1600" u="sng">
              <a:solidFill>
                <a:srgbClr val="FFFFFF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-341312" lvl="0" marL="342900" marR="0" rtl="0" algn="l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Tahoma"/>
              <a:buNone/>
            </a:pPr>
            <a:r>
              <a:rPr b="0" i="0" lang="en-US" sz="1600" u="none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rPr>
              <a:t>DNA encodes info through order or sequence of nucleotides</a:t>
            </a:r>
            <a:endParaRPr/>
          </a:p>
          <a:p>
            <a:pPr indent="-341312" lvl="0" marL="342900" marR="0" rtl="0" algn="l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Tahoma"/>
              <a:buNone/>
            </a:pPr>
            <a:r>
              <a:t/>
            </a:r>
            <a:endParaRPr b="0" i="0" sz="1600" u="none">
              <a:solidFill>
                <a:srgbClr val="FFFFFF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-341312" lvl="0" marL="342900" marR="0" rtl="0" algn="l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Tahoma"/>
              <a:buNone/>
            </a:pPr>
            <a:r>
              <a:rPr b="0" i="0" lang="en-US" sz="1600" u="none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rPr>
              <a:t>Organisms differ because of respective DNA which encodes different</a:t>
            </a:r>
            <a:endParaRPr/>
          </a:p>
          <a:p>
            <a:pPr indent="-341312" lvl="0" marL="342900" marR="0" rtl="0" algn="l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Tahoma"/>
              <a:buNone/>
            </a:pPr>
            <a:r>
              <a:rPr b="0" i="0" lang="en-US" sz="1600" u="none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rPr>
              <a:t>biological messages</a:t>
            </a:r>
            <a:endParaRPr/>
          </a:p>
        </p:txBody>
      </p:sp>
      <p:pic>
        <p:nvPicPr>
          <p:cNvPr id="93" name="Google Shape;93;p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752600" y="4114800"/>
            <a:ext cx="5105400" cy="2298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515361"/>
            </a:gs>
            <a:gs pos="100000">
              <a:srgbClr val="5A5C6C"/>
            </a:gs>
          </a:gsLst>
          <a:lin ang="5400000" scaled="0"/>
        </a:gradFill>
      </p:bgPr>
    </p:bg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6"/>
          <p:cNvSpPr txBox="1"/>
          <p:nvPr>
            <p:ph idx="4294967295" type="title"/>
          </p:nvPr>
        </p:nvSpPr>
        <p:spPr>
          <a:xfrm>
            <a:off x="301625" y="228600"/>
            <a:ext cx="854075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6800" lIns="90000" spcFirstLastPara="1" rIns="90000" wrap="square" tIns="46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CC"/>
              </a:buClr>
              <a:buSzPts val="4000"/>
              <a:buFont typeface="Tahoma"/>
              <a:buNone/>
            </a:pPr>
            <a:r>
              <a:rPr b="0" i="0" lang="en-US" sz="4000" u="none">
                <a:solidFill>
                  <a:srgbClr val="FFFFCC"/>
                </a:solidFill>
                <a:latin typeface="Tahoma"/>
                <a:ea typeface="Tahoma"/>
                <a:cs typeface="Tahoma"/>
                <a:sym typeface="Tahoma"/>
              </a:rPr>
              <a:t>The Structure and Function of DNA</a:t>
            </a:r>
            <a:endParaRPr/>
          </a:p>
        </p:txBody>
      </p:sp>
      <p:sp>
        <p:nvSpPr>
          <p:cNvPr id="99" name="Google Shape;99;p6"/>
          <p:cNvSpPr txBox="1"/>
          <p:nvPr>
            <p:ph idx="4294967295" type="body"/>
          </p:nvPr>
        </p:nvSpPr>
        <p:spPr>
          <a:xfrm>
            <a:off x="304800" y="2209800"/>
            <a:ext cx="5641975" cy="2133600"/>
          </a:xfrm>
          <a:prstGeom prst="rect">
            <a:avLst/>
          </a:prstGeom>
          <a:noFill/>
          <a:ln>
            <a:noFill/>
          </a:ln>
        </p:spPr>
        <p:txBody>
          <a:bodyPr anchorCtr="0" anchor="t" bIns="46800" lIns="90000" spcFirstLastPara="1" rIns="90000" wrap="square" tIns="46800">
            <a:noAutofit/>
          </a:bodyPr>
          <a:lstStyle/>
          <a:p>
            <a:pPr indent="-341312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Tahoma"/>
              <a:buNone/>
            </a:pPr>
            <a:r>
              <a:rPr b="0" i="0" lang="en-US" sz="2400" u="sng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rPr>
              <a:t>From DNA to Proteins</a:t>
            </a:r>
            <a:endParaRPr/>
          </a:p>
          <a:p>
            <a:pPr indent="-341312" lvl="0" marL="3429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A3C145"/>
              </a:buClr>
              <a:buSzPts val="1280"/>
              <a:buFont typeface="Arial"/>
              <a:buChar char="►"/>
            </a:pPr>
            <a:r>
              <a:rPr b="0" i="0" lang="en-US" sz="1600" u="none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rPr>
              <a:t>Properties of proteins governed by 3d structure</a:t>
            </a:r>
            <a:endParaRPr/>
          </a:p>
          <a:p>
            <a:pPr indent="-341312" lvl="0" marL="3429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A3C145"/>
              </a:buClr>
              <a:buSzPts val="1280"/>
              <a:buFont typeface="Arial"/>
              <a:buChar char="►"/>
            </a:pPr>
            <a:r>
              <a:rPr b="0" i="0" lang="en-US" sz="1600" u="none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rPr>
              <a:t>Sequence of nucleotides in gene must determine sequence of aa in protein</a:t>
            </a:r>
            <a:endParaRPr/>
          </a:p>
          <a:p>
            <a:pPr indent="-341312" lvl="0" marL="3429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A3C145"/>
              </a:buClr>
              <a:buSzPts val="1280"/>
              <a:buFont typeface="Arial"/>
              <a:buChar char="►"/>
            </a:pPr>
            <a:r>
              <a:rPr b="0" i="0" lang="en-US" sz="1600" u="none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rPr>
              <a:t>Genetic code not obvious from DNA structure</a:t>
            </a:r>
            <a:endParaRPr/>
          </a:p>
        </p:txBody>
      </p:sp>
      <p:pic>
        <p:nvPicPr>
          <p:cNvPr id="100" name="Google Shape;100;p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791200" y="1371600"/>
            <a:ext cx="2722562" cy="4648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515361"/>
            </a:gs>
            <a:gs pos="100000">
              <a:srgbClr val="5A5C6C"/>
            </a:gs>
          </a:gsLst>
          <a:lin ang="5400000" scaled="0"/>
        </a:gradFill>
      </p:bgPr>
    </p:bg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7"/>
          <p:cNvSpPr txBox="1"/>
          <p:nvPr>
            <p:ph idx="4294967295" type="title"/>
          </p:nvPr>
        </p:nvSpPr>
        <p:spPr>
          <a:xfrm>
            <a:off x="301625" y="228600"/>
            <a:ext cx="854075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6800" lIns="90000" spcFirstLastPara="1" rIns="90000" wrap="square" tIns="46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CC"/>
              </a:buClr>
              <a:buSzPts val="4000"/>
              <a:buFont typeface="Tahoma"/>
              <a:buNone/>
            </a:pPr>
            <a:r>
              <a:rPr b="0" i="0" lang="en-US" sz="4000" u="none">
                <a:solidFill>
                  <a:srgbClr val="FFFFCC"/>
                </a:solidFill>
                <a:latin typeface="Tahoma"/>
                <a:ea typeface="Tahoma"/>
                <a:cs typeface="Tahoma"/>
                <a:sym typeface="Tahoma"/>
              </a:rPr>
              <a:t>The Structure and Function of DNA</a:t>
            </a:r>
            <a:endParaRPr/>
          </a:p>
        </p:txBody>
      </p:sp>
      <p:sp>
        <p:nvSpPr>
          <p:cNvPr id="106" name="Google Shape;106;p7"/>
          <p:cNvSpPr txBox="1"/>
          <p:nvPr>
            <p:ph idx="4294967295" type="body"/>
          </p:nvPr>
        </p:nvSpPr>
        <p:spPr>
          <a:xfrm>
            <a:off x="304800" y="2514600"/>
            <a:ext cx="4651375" cy="1447800"/>
          </a:xfrm>
          <a:prstGeom prst="rect">
            <a:avLst/>
          </a:prstGeom>
          <a:noFill/>
          <a:ln>
            <a:noFill/>
          </a:ln>
        </p:spPr>
        <p:txBody>
          <a:bodyPr anchorCtr="0" anchor="t" bIns="46800" lIns="90000" spcFirstLastPara="1" rIns="90000" wrap="square" tIns="46800">
            <a:noAutofit/>
          </a:bodyPr>
          <a:lstStyle/>
          <a:p>
            <a:pPr indent="-341312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Tahoma"/>
              <a:buNone/>
            </a:pPr>
            <a:r>
              <a:rPr b="0" i="0" lang="en-US" sz="2400" u="sng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rPr>
              <a:t>Genome</a:t>
            </a:r>
            <a:endParaRPr/>
          </a:p>
          <a:p>
            <a:pPr indent="-341312" lvl="0" marL="3429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A3C145"/>
              </a:buClr>
              <a:buSzPts val="1280"/>
              <a:buFont typeface="Arial"/>
              <a:buChar char="►"/>
            </a:pPr>
            <a:r>
              <a:rPr b="0" i="0" lang="en-US" sz="1600" u="none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rPr>
              <a:t>Complete set of info in organisms DNA</a:t>
            </a:r>
            <a:endParaRPr/>
          </a:p>
          <a:p>
            <a:pPr indent="-341312" lvl="0" marL="3429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A3C145"/>
              </a:buClr>
              <a:buSzPts val="1280"/>
              <a:buFont typeface="Arial"/>
              <a:buChar char="►"/>
            </a:pPr>
            <a:r>
              <a:rPr b="0" i="0" lang="en-US" sz="1600" u="none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rPr>
              <a:t>Human genome: ~50,000 distinct proteins</a:t>
            </a:r>
            <a:endParaRPr/>
          </a:p>
          <a:p>
            <a:pPr indent="-342900" lvl="0" marL="342900" marR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t/>
            </a:r>
            <a:endParaRPr b="0" i="0" sz="1600" u="none">
              <a:solidFill>
                <a:srgbClr val="FFFFFF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pic>
        <p:nvPicPr>
          <p:cNvPr id="107" name="Google Shape;107;p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105400" y="1676400"/>
            <a:ext cx="2930525" cy="3886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515361"/>
            </a:gs>
            <a:gs pos="100000">
              <a:srgbClr val="5A5C6C"/>
            </a:gs>
          </a:gsLst>
          <a:lin ang="5400000" scaled="0"/>
        </a:gradFill>
      </p:bgPr>
    </p:bg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8"/>
          <p:cNvSpPr txBox="1"/>
          <p:nvPr>
            <p:ph idx="4294967295" type="title"/>
          </p:nvPr>
        </p:nvSpPr>
        <p:spPr>
          <a:xfrm>
            <a:off x="301625" y="228600"/>
            <a:ext cx="854075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6800" lIns="90000" spcFirstLastPara="1" rIns="90000" wrap="square" tIns="46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CC"/>
              </a:buClr>
              <a:buSzPts val="4000"/>
              <a:buFont typeface="Tahoma"/>
              <a:buNone/>
            </a:pPr>
            <a:r>
              <a:rPr b="0" i="0" lang="en-US" sz="4000" u="none">
                <a:solidFill>
                  <a:srgbClr val="FFFFCC"/>
                </a:solidFill>
                <a:latin typeface="Tahoma"/>
                <a:ea typeface="Tahoma"/>
                <a:cs typeface="Tahoma"/>
                <a:sym typeface="Tahoma"/>
              </a:rPr>
              <a:t>The Structure and Function of DNA</a:t>
            </a:r>
            <a:endParaRPr/>
          </a:p>
        </p:txBody>
      </p:sp>
      <p:sp>
        <p:nvSpPr>
          <p:cNvPr id="113" name="Google Shape;113;p8"/>
          <p:cNvSpPr txBox="1"/>
          <p:nvPr>
            <p:ph idx="4294967295" type="body"/>
          </p:nvPr>
        </p:nvSpPr>
        <p:spPr>
          <a:xfrm>
            <a:off x="762000" y="1600200"/>
            <a:ext cx="807720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6800" lIns="90000" spcFirstLastPara="1" rIns="90000" wrap="square" tIns="46800">
            <a:noAutofit/>
          </a:bodyPr>
          <a:lstStyle/>
          <a:p>
            <a:pPr indent="-341312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Tahoma"/>
              <a:buNone/>
            </a:pPr>
            <a:r>
              <a:rPr b="0" i="0" lang="en-US" sz="2400" u="sng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rPr>
              <a:t>How is the Genome copied at ea cell division?</a:t>
            </a:r>
            <a:endParaRPr/>
          </a:p>
          <a:p>
            <a:pPr indent="-284162" lvl="1" marL="741362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6FA9B7"/>
              </a:buClr>
              <a:buSzPts val="1800"/>
              <a:buFont typeface="Noto Sans Symbols"/>
              <a:buChar char="▪"/>
            </a:pPr>
            <a:r>
              <a:rPr b="0" i="0" lang="en-US" sz="1800" u="none" cap="none" strike="noStrike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rPr>
              <a:t>ea DNA strand can act as a template</a:t>
            </a:r>
            <a:endParaRPr/>
          </a:p>
          <a:p>
            <a:pPr indent="-284162" lvl="1" marL="741362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6FA9B7"/>
              </a:buClr>
              <a:buSzPts val="1800"/>
              <a:buFont typeface="Noto Sans Symbols"/>
              <a:buChar char="▪"/>
            </a:pPr>
            <a:r>
              <a:rPr b="0" i="0" lang="en-US" sz="1800" u="none" cap="none" strike="noStrike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rPr>
              <a:t>template used as mold for synthesis of new complementary strand</a:t>
            </a:r>
            <a:endParaRPr/>
          </a:p>
          <a:p>
            <a:pPr indent="-341312" lvl="0" marL="342900" marR="0" rtl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Tahoma"/>
              <a:buNone/>
            </a:pPr>
            <a:r>
              <a:rPr b="0" i="0" lang="en-US" sz="2800" u="none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rPr>
              <a:t>	</a:t>
            </a:r>
            <a:endParaRPr/>
          </a:p>
        </p:txBody>
      </p:sp>
      <p:pic>
        <p:nvPicPr>
          <p:cNvPr id="114" name="Google Shape;114;p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447800" y="3429000"/>
            <a:ext cx="5638800" cy="258286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515361"/>
            </a:gs>
            <a:gs pos="100000">
              <a:srgbClr val="5A5C6C"/>
            </a:gs>
          </a:gsLst>
          <a:lin ang="5400000" scaled="0"/>
        </a:gradFill>
      </p:bgPr>
    </p:bg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9"/>
          <p:cNvSpPr txBox="1"/>
          <p:nvPr>
            <p:ph idx="4294967295" type="title"/>
          </p:nvPr>
        </p:nvSpPr>
        <p:spPr>
          <a:xfrm>
            <a:off x="304800" y="-152400"/>
            <a:ext cx="854075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6800" lIns="90000" spcFirstLastPara="1" rIns="90000" wrap="square" tIns="46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CC"/>
              </a:buClr>
              <a:buSzPts val="3600"/>
              <a:buFont typeface="Tahoma"/>
              <a:buNone/>
            </a:pPr>
            <a:r>
              <a:rPr b="0" i="0" lang="en-US" sz="3600" u="none">
                <a:solidFill>
                  <a:srgbClr val="FFFFCC"/>
                </a:solidFill>
                <a:latin typeface="Tahoma"/>
                <a:ea typeface="Tahoma"/>
                <a:cs typeface="Tahoma"/>
                <a:sym typeface="Tahoma"/>
              </a:rPr>
              <a:t>The Structure and Function of DNA</a:t>
            </a:r>
            <a:endParaRPr/>
          </a:p>
        </p:txBody>
      </p:sp>
      <p:sp>
        <p:nvSpPr>
          <p:cNvPr id="120" name="Google Shape;120;p9"/>
          <p:cNvSpPr txBox="1"/>
          <p:nvPr>
            <p:ph idx="4294967295" type="body"/>
          </p:nvPr>
        </p:nvSpPr>
        <p:spPr>
          <a:xfrm>
            <a:off x="838200" y="1066800"/>
            <a:ext cx="8153400" cy="2514600"/>
          </a:xfrm>
          <a:prstGeom prst="rect">
            <a:avLst/>
          </a:prstGeom>
          <a:noFill/>
          <a:ln>
            <a:noFill/>
          </a:ln>
        </p:spPr>
        <p:txBody>
          <a:bodyPr anchorCtr="0" anchor="t" bIns="46800" lIns="90000" spcFirstLastPara="1" rIns="90000" wrap="square" tIns="46800">
            <a:noAutofit/>
          </a:bodyPr>
          <a:lstStyle/>
          <a:p>
            <a:pPr indent="-341312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Tahoma"/>
              <a:buNone/>
            </a:pPr>
            <a:r>
              <a:rPr b="0" i="0" lang="en-US" sz="2400" u="sng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rPr>
              <a:t>DNA is housed in the nucleus</a:t>
            </a:r>
            <a:endParaRPr/>
          </a:p>
          <a:p>
            <a:pPr indent="-341312" lvl="0" marL="3429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A3C145"/>
              </a:buClr>
              <a:buSzPts val="1280"/>
              <a:buFont typeface="Arial"/>
              <a:buChar char="►"/>
            </a:pPr>
            <a:r>
              <a:rPr b="0" i="0" lang="en-US" sz="1600" u="none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rPr>
              <a:t>comprises 10% cell</a:t>
            </a:r>
            <a:endParaRPr/>
          </a:p>
          <a:p>
            <a:pPr indent="-341312" lvl="0" marL="3429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A3C145"/>
              </a:buClr>
              <a:buSzPts val="1280"/>
              <a:buFont typeface="Arial"/>
              <a:buChar char="►"/>
            </a:pPr>
            <a:r>
              <a:rPr b="0" i="0" lang="en-US" sz="1600" u="none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rPr>
              <a:t>Delimited by nuclear envelope with pores</a:t>
            </a:r>
            <a:endParaRPr/>
          </a:p>
          <a:p>
            <a:pPr indent="-341312" lvl="0" marL="3429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A3C145"/>
              </a:buClr>
              <a:buSzPts val="1280"/>
              <a:buFont typeface="Arial"/>
              <a:buChar char="►"/>
            </a:pPr>
            <a:r>
              <a:rPr b="0" i="0" lang="en-US" sz="1600" u="none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rPr>
              <a:t>Envelope contiguous w/ER</a:t>
            </a:r>
            <a:endParaRPr/>
          </a:p>
          <a:p>
            <a:pPr indent="-341312" lvl="0" marL="3429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A3C145"/>
              </a:buClr>
              <a:buSzPts val="1280"/>
              <a:buFont typeface="Arial"/>
              <a:buChar char="►"/>
            </a:pPr>
            <a:r>
              <a:rPr b="0" i="0" lang="en-US" sz="1600" u="none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rPr>
              <a:t>Mechanically supported by intermediate filaments of nuclear lamina and network of intermediate filaments surrounding outer membrane</a:t>
            </a:r>
            <a:endParaRPr/>
          </a:p>
          <a:p>
            <a:pPr indent="-341312" lvl="0" marL="3429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A3C145"/>
              </a:buClr>
              <a:buSzPts val="1280"/>
              <a:buFont typeface="Arial"/>
              <a:buChar char="►"/>
            </a:pPr>
            <a:r>
              <a:rPr b="0" i="0" lang="en-US" sz="1600" u="none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rPr>
              <a:t>Protects and compartmentalizes</a:t>
            </a:r>
            <a:endParaRPr/>
          </a:p>
        </p:txBody>
      </p:sp>
      <p:pic>
        <p:nvPicPr>
          <p:cNvPr id="121" name="Google Shape;121;p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590800" y="3657600"/>
            <a:ext cx="3733800" cy="2778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515361"/>
            </a:gs>
            <a:gs pos="100000">
              <a:srgbClr val="5A5C6C"/>
            </a:gs>
          </a:gsLst>
          <a:lin ang="5400000" scaled="0"/>
        </a:gradFill>
      </p:bgPr>
    </p:bg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10"/>
          <p:cNvSpPr txBox="1"/>
          <p:nvPr>
            <p:ph idx="4294967295" type="title"/>
          </p:nvPr>
        </p:nvSpPr>
        <p:spPr>
          <a:xfrm>
            <a:off x="304800" y="0"/>
            <a:ext cx="854075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6800" lIns="90000" spcFirstLastPara="1" rIns="90000" wrap="square" tIns="46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CC"/>
              </a:buClr>
              <a:buSzPts val="3600"/>
              <a:buFont typeface="Tahoma"/>
              <a:buNone/>
            </a:pPr>
            <a:r>
              <a:rPr b="0" i="0" lang="en-US" sz="3600" u="none">
                <a:solidFill>
                  <a:srgbClr val="FFFFCC"/>
                </a:solidFill>
                <a:latin typeface="Tahoma"/>
                <a:ea typeface="Tahoma"/>
                <a:cs typeface="Tahoma"/>
                <a:sym typeface="Tahoma"/>
              </a:rPr>
              <a:t>Packaging of DNA into Chromosomes</a:t>
            </a:r>
            <a:endParaRPr/>
          </a:p>
        </p:txBody>
      </p:sp>
      <p:sp>
        <p:nvSpPr>
          <p:cNvPr id="127" name="Google Shape;127;p10"/>
          <p:cNvSpPr txBox="1"/>
          <p:nvPr>
            <p:ph idx="4294967295" type="body"/>
          </p:nvPr>
        </p:nvSpPr>
        <p:spPr>
          <a:xfrm>
            <a:off x="914400" y="4648200"/>
            <a:ext cx="8229600" cy="2209800"/>
          </a:xfrm>
          <a:prstGeom prst="rect">
            <a:avLst/>
          </a:prstGeom>
          <a:noFill/>
          <a:ln>
            <a:noFill/>
          </a:ln>
        </p:spPr>
        <p:txBody>
          <a:bodyPr anchorCtr="0" anchor="t" bIns="46800" lIns="90000" spcFirstLastPara="1" rIns="90000" wrap="square" tIns="46800">
            <a:noAutofit/>
          </a:bodyPr>
          <a:lstStyle/>
          <a:p>
            <a:pPr indent="-341312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Tahoma"/>
              <a:buNone/>
            </a:pPr>
            <a:r>
              <a:rPr b="0" i="0" lang="en-US" sz="2400" u="sng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rPr>
              <a:t>Challenges of Packaging DNA</a:t>
            </a:r>
            <a:endParaRPr/>
          </a:p>
          <a:p>
            <a:pPr indent="-341312" lvl="0" marL="3429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A3C145"/>
              </a:buClr>
              <a:buSzPts val="1280"/>
              <a:buFont typeface="Arial"/>
              <a:buChar char="►"/>
            </a:pPr>
            <a:r>
              <a:rPr b="0" i="0" lang="en-US" sz="1600" u="none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rPr>
              <a:t>How to get 2 meters of DNA into nucleus of 6 um</a:t>
            </a:r>
            <a:endParaRPr/>
          </a:p>
          <a:p>
            <a:pPr indent="-341312" lvl="0" marL="3429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A3C145"/>
              </a:buClr>
              <a:buSzPts val="1280"/>
              <a:buFont typeface="Arial"/>
              <a:buChar char="►"/>
            </a:pPr>
            <a:r>
              <a:rPr b="0" i="0" lang="en-US" sz="1600" u="none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rPr>
              <a:t>Packaging accomplished w/ help of proteins</a:t>
            </a:r>
            <a:endParaRPr/>
          </a:p>
          <a:p>
            <a:pPr indent="-341312" lvl="0" marL="3429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A3C145"/>
              </a:buClr>
              <a:buSzPts val="1280"/>
              <a:buFont typeface="Arial"/>
              <a:buChar char="►"/>
            </a:pPr>
            <a:r>
              <a:rPr b="0" i="0" lang="en-US" sz="1600" u="none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rPr>
              <a:t>Must be compacted in manner that still allows for it to be accessed by enzymes that govern replication, transcription, and repair</a:t>
            </a:r>
            <a:endParaRPr/>
          </a:p>
          <a:p>
            <a:pPr indent="-342900" lvl="0" marL="342900" marR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t/>
            </a:r>
            <a:endParaRPr b="0" i="0" sz="1600" u="none">
              <a:solidFill>
                <a:srgbClr val="FFFFFF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pic>
        <p:nvPicPr>
          <p:cNvPr id="128" name="Google Shape;128;p1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438400" y="1219200"/>
            <a:ext cx="3352800" cy="31464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2004-08-20T21:28:35Z</dcterms:created>
  <dc:creator>IITS</dc:creator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4" name="_AdHocReviewCycleID">
    <vt:i4>-1019580095</vt:i4>
  </property>
  <property fmtid="{D5CDD505-2E9C-101B-9397-08002B2CF9AE}" pid="5" name="_AuthorEmail">
    <vt:lpstr>bread@csusm.edu</vt:lpstr>
  </property>
  <property fmtid="{D5CDD505-2E9C-101B-9397-08002B2CF9AE}" pid="6" name="_AuthorEmailDisplayName">
    <vt:lpstr>Betsy Read</vt:lpstr>
  </property>
  <property fmtid="{D5CDD505-2E9C-101B-9397-08002B2CF9AE}" pid="7" name="_PreviousAdHocReviewCycleID">
    <vt:i4>1527006788</vt:i4>
  </property>
</Properties>
</file>